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446" r:id="rId3"/>
    <p:sldId id="495" r:id="rId4"/>
    <p:sldId id="441" r:id="rId5"/>
    <p:sldId id="479" r:id="rId6"/>
    <p:sldId id="504" r:id="rId7"/>
    <p:sldId id="496" r:id="rId8"/>
    <p:sldId id="485" r:id="rId9"/>
    <p:sldId id="497" r:id="rId10"/>
    <p:sldId id="482" r:id="rId11"/>
    <p:sldId id="499" r:id="rId12"/>
    <p:sldId id="500" r:id="rId13"/>
    <p:sldId id="501" r:id="rId14"/>
    <p:sldId id="502" r:id="rId15"/>
    <p:sldId id="498" r:id="rId16"/>
    <p:sldId id="503" r:id="rId17"/>
    <p:sldId id="494" r:id="rId18"/>
    <p:sldId id="372" r:id="rId19"/>
  </p:sldIdLst>
  <p:sldSz cx="9144000" cy="6858000" type="screen4x3"/>
  <p:notesSz cx="6858000" cy="9144000"/>
  <p:defaultTextStyle>
    <a:defPPr>
      <a:defRPr lang="es-ES"/>
    </a:defPPr>
    <a:lvl1pPr algn="l" rtl="0" fontAlgn="base">
      <a:spcBef>
        <a:spcPct val="0"/>
      </a:spcBef>
      <a:spcAft>
        <a:spcPct val="0"/>
      </a:spcAft>
      <a:defRPr sz="3200" b="1" kern="1200">
        <a:solidFill>
          <a:schemeClr val="tx1"/>
        </a:solidFill>
        <a:latin typeface="Arial" charset="0"/>
        <a:ea typeface="+mn-ea"/>
        <a:cs typeface="Arial" charset="0"/>
      </a:defRPr>
    </a:lvl1pPr>
    <a:lvl2pPr marL="457200" algn="l" rtl="0" fontAlgn="base">
      <a:spcBef>
        <a:spcPct val="0"/>
      </a:spcBef>
      <a:spcAft>
        <a:spcPct val="0"/>
      </a:spcAft>
      <a:defRPr sz="3200" b="1" kern="1200">
        <a:solidFill>
          <a:schemeClr val="tx1"/>
        </a:solidFill>
        <a:latin typeface="Arial" charset="0"/>
        <a:ea typeface="+mn-ea"/>
        <a:cs typeface="Arial" charset="0"/>
      </a:defRPr>
    </a:lvl2pPr>
    <a:lvl3pPr marL="914400" algn="l" rtl="0" fontAlgn="base">
      <a:spcBef>
        <a:spcPct val="0"/>
      </a:spcBef>
      <a:spcAft>
        <a:spcPct val="0"/>
      </a:spcAft>
      <a:defRPr sz="3200" b="1" kern="1200">
        <a:solidFill>
          <a:schemeClr val="tx1"/>
        </a:solidFill>
        <a:latin typeface="Arial" charset="0"/>
        <a:ea typeface="+mn-ea"/>
        <a:cs typeface="Arial" charset="0"/>
      </a:defRPr>
    </a:lvl3pPr>
    <a:lvl4pPr marL="1371600" algn="l" rtl="0" fontAlgn="base">
      <a:spcBef>
        <a:spcPct val="0"/>
      </a:spcBef>
      <a:spcAft>
        <a:spcPct val="0"/>
      </a:spcAft>
      <a:defRPr sz="3200" b="1" kern="1200">
        <a:solidFill>
          <a:schemeClr val="tx1"/>
        </a:solidFill>
        <a:latin typeface="Arial" charset="0"/>
        <a:ea typeface="+mn-ea"/>
        <a:cs typeface="Arial" charset="0"/>
      </a:defRPr>
    </a:lvl4pPr>
    <a:lvl5pPr marL="1828800" algn="l" rtl="0" fontAlgn="base">
      <a:spcBef>
        <a:spcPct val="0"/>
      </a:spcBef>
      <a:spcAft>
        <a:spcPct val="0"/>
      </a:spcAft>
      <a:defRPr sz="3200" b="1" kern="1200">
        <a:solidFill>
          <a:schemeClr val="tx1"/>
        </a:solidFill>
        <a:latin typeface="Arial" charset="0"/>
        <a:ea typeface="+mn-ea"/>
        <a:cs typeface="Arial" charset="0"/>
      </a:defRPr>
    </a:lvl5pPr>
    <a:lvl6pPr marL="2286000" algn="l" defTabSz="914400" rtl="0" eaLnBrk="1" latinLnBrk="0" hangingPunct="1">
      <a:defRPr sz="3200" b="1" kern="1200">
        <a:solidFill>
          <a:schemeClr val="tx1"/>
        </a:solidFill>
        <a:latin typeface="Arial" charset="0"/>
        <a:ea typeface="+mn-ea"/>
        <a:cs typeface="Arial" charset="0"/>
      </a:defRPr>
    </a:lvl6pPr>
    <a:lvl7pPr marL="2743200" algn="l" defTabSz="914400" rtl="0" eaLnBrk="1" latinLnBrk="0" hangingPunct="1">
      <a:defRPr sz="3200" b="1" kern="1200">
        <a:solidFill>
          <a:schemeClr val="tx1"/>
        </a:solidFill>
        <a:latin typeface="Arial" charset="0"/>
        <a:ea typeface="+mn-ea"/>
        <a:cs typeface="Arial" charset="0"/>
      </a:defRPr>
    </a:lvl7pPr>
    <a:lvl8pPr marL="3200400" algn="l" defTabSz="914400" rtl="0" eaLnBrk="1" latinLnBrk="0" hangingPunct="1">
      <a:defRPr sz="3200" b="1" kern="1200">
        <a:solidFill>
          <a:schemeClr val="tx1"/>
        </a:solidFill>
        <a:latin typeface="Arial" charset="0"/>
        <a:ea typeface="+mn-ea"/>
        <a:cs typeface="Arial" charset="0"/>
      </a:defRPr>
    </a:lvl8pPr>
    <a:lvl9pPr marL="3657600" algn="l" defTabSz="914400" rtl="0" eaLnBrk="1" latinLnBrk="0" hangingPunct="1">
      <a:defRPr sz="3200"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FF0066"/>
    <a:srgbClr val="00CC00"/>
    <a:srgbClr val="CCFF99"/>
    <a:srgbClr val="FFCC66"/>
    <a:srgbClr val="FF9900"/>
    <a:srgbClr val="CC3399"/>
    <a:srgbClr val="33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65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cs typeface="+mn-cs"/>
              </a:defRPr>
            </a:lvl1pPr>
          </a:lstStyle>
          <a:p>
            <a:pPr>
              <a:defRPr/>
            </a:pPr>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cs typeface="+mn-cs"/>
              </a:defRPr>
            </a:lvl1pPr>
          </a:lstStyle>
          <a:p>
            <a:pPr>
              <a:defRPr/>
            </a:pPr>
            <a:fld id="{7988C272-9B80-4A07-B674-6A5E8FF54F8E}" type="datetimeFigureOut">
              <a:rPr lang="es-CO"/>
              <a:pPr>
                <a:defRPr/>
              </a:pPr>
              <a:t>04/08/2015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CO"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CO"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cs typeface="+mn-cs"/>
              </a:defRPr>
            </a:lvl1pPr>
          </a:lstStyle>
          <a:p>
            <a:pPr>
              <a:defRPr/>
            </a:pPr>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cs typeface="+mn-cs"/>
              </a:defRPr>
            </a:lvl1pPr>
          </a:lstStyle>
          <a:p>
            <a:pPr>
              <a:defRPr/>
            </a:pPr>
            <a:fld id="{E9D91C56-271E-4C64-9A14-6A2F5E844D48}" type="slidenum">
              <a:rPr lang="es-CO"/>
              <a:pPr>
                <a:defRPr/>
              </a:pPr>
              <a:t>‹Nº›</a:t>
            </a:fld>
            <a:endParaRPr lang="es-CO"/>
          </a:p>
        </p:txBody>
      </p:sp>
    </p:spTree>
    <p:extLst>
      <p:ext uri="{BB962C8B-B14F-4D97-AF65-F5344CB8AC3E}">
        <p14:creationId xmlns:p14="http://schemas.microsoft.com/office/powerpoint/2010/main" val="15633391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9939"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CO" smtClean="0"/>
          </a:p>
        </p:txBody>
      </p:sp>
      <p:sp>
        <p:nvSpPr>
          <p:cNvPr id="31748"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D85DEAF7-8545-4F6C-B448-074241B8EFB5}" type="slidenum">
              <a:rPr lang="es-CO" smtClean="0">
                <a:latin typeface="Arial" charset="0"/>
              </a:rPr>
              <a:pPr>
                <a:defRPr/>
              </a:pPr>
              <a:t>1</a:t>
            </a:fld>
            <a:endParaRPr lang="es-CO" smtClean="0">
              <a:latin typeface="Arial" charset="0"/>
            </a:endParaRPr>
          </a:p>
        </p:txBody>
      </p:sp>
    </p:spTree>
    <p:extLst>
      <p:ext uri="{BB962C8B-B14F-4D97-AF65-F5344CB8AC3E}">
        <p14:creationId xmlns:p14="http://schemas.microsoft.com/office/powerpoint/2010/main" val="3646509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E1A3E8E9-02DE-4F50-B8FA-94CAC13286BF}" type="slidenum">
              <a:rPr lang="es-CO" smtClean="0"/>
              <a:pPr>
                <a:defRPr/>
              </a:pPr>
              <a:t>10</a:t>
            </a:fld>
            <a:endParaRPr lang="es-CO"/>
          </a:p>
        </p:txBody>
      </p:sp>
    </p:spTree>
    <p:extLst>
      <p:ext uri="{BB962C8B-B14F-4D97-AF65-F5344CB8AC3E}">
        <p14:creationId xmlns:p14="http://schemas.microsoft.com/office/powerpoint/2010/main" val="241072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11</a:t>
            </a:fld>
            <a:endParaRPr lang="es-CO"/>
          </a:p>
        </p:txBody>
      </p:sp>
    </p:spTree>
    <p:extLst>
      <p:ext uri="{BB962C8B-B14F-4D97-AF65-F5344CB8AC3E}">
        <p14:creationId xmlns:p14="http://schemas.microsoft.com/office/powerpoint/2010/main" val="413688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12</a:t>
            </a:fld>
            <a:endParaRPr lang="es-CO"/>
          </a:p>
        </p:txBody>
      </p:sp>
    </p:spTree>
    <p:extLst>
      <p:ext uri="{BB962C8B-B14F-4D97-AF65-F5344CB8AC3E}">
        <p14:creationId xmlns:p14="http://schemas.microsoft.com/office/powerpoint/2010/main" val="4136888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13</a:t>
            </a:fld>
            <a:endParaRPr lang="es-CO"/>
          </a:p>
        </p:txBody>
      </p:sp>
    </p:spTree>
    <p:extLst>
      <p:ext uri="{BB962C8B-B14F-4D97-AF65-F5344CB8AC3E}">
        <p14:creationId xmlns:p14="http://schemas.microsoft.com/office/powerpoint/2010/main" val="4136888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14</a:t>
            </a:fld>
            <a:endParaRPr lang="es-CO"/>
          </a:p>
        </p:txBody>
      </p:sp>
    </p:spTree>
    <p:extLst>
      <p:ext uri="{BB962C8B-B14F-4D97-AF65-F5344CB8AC3E}">
        <p14:creationId xmlns:p14="http://schemas.microsoft.com/office/powerpoint/2010/main" val="4136888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E1A3E8E9-02DE-4F50-B8FA-94CAC13286BF}" type="slidenum">
              <a:rPr lang="es-CO" smtClean="0"/>
              <a:pPr>
                <a:defRPr/>
              </a:pPr>
              <a:t>15</a:t>
            </a:fld>
            <a:endParaRPr lang="es-CO"/>
          </a:p>
        </p:txBody>
      </p:sp>
    </p:spTree>
    <p:extLst>
      <p:ext uri="{BB962C8B-B14F-4D97-AF65-F5344CB8AC3E}">
        <p14:creationId xmlns:p14="http://schemas.microsoft.com/office/powerpoint/2010/main" val="24107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253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CO" smtClean="0"/>
          </a:p>
        </p:txBody>
      </p:sp>
      <p:sp>
        <p:nvSpPr>
          <p:cNvPr id="4" name="3 Marcador de número de diapositiva"/>
          <p:cNvSpPr>
            <a:spLocks noGrp="1"/>
          </p:cNvSpPr>
          <p:nvPr>
            <p:ph type="sldNum" sz="quarter" idx="5"/>
          </p:nvPr>
        </p:nvSpPr>
        <p:spPr/>
        <p:txBody>
          <a:bodyPr/>
          <a:lstStyle/>
          <a:p>
            <a:pPr>
              <a:defRPr/>
            </a:pPr>
            <a:fld id="{E1A3E8E9-02DE-4F50-B8FA-94CAC13286BF}" type="slidenum">
              <a:rPr lang="es-CO" smtClean="0"/>
              <a:pPr>
                <a:defRPr/>
              </a:pPr>
              <a:t>16</a:t>
            </a:fld>
            <a:endParaRPr lang="es-CO"/>
          </a:p>
        </p:txBody>
      </p:sp>
    </p:spTree>
    <p:extLst>
      <p:ext uri="{BB962C8B-B14F-4D97-AF65-F5344CB8AC3E}">
        <p14:creationId xmlns:p14="http://schemas.microsoft.com/office/powerpoint/2010/main" val="241072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17</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18</a:t>
            </a:fld>
            <a:endParaRPr lang="es-CO"/>
          </a:p>
        </p:txBody>
      </p:sp>
    </p:spTree>
    <p:extLst>
      <p:ext uri="{BB962C8B-B14F-4D97-AF65-F5344CB8AC3E}">
        <p14:creationId xmlns:p14="http://schemas.microsoft.com/office/powerpoint/2010/main" val="246618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2</a:t>
            </a:fld>
            <a:endParaRPr lang="es-CO"/>
          </a:p>
        </p:txBody>
      </p:sp>
    </p:spTree>
    <p:extLst>
      <p:ext uri="{BB962C8B-B14F-4D97-AF65-F5344CB8AC3E}">
        <p14:creationId xmlns:p14="http://schemas.microsoft.com/office/powerpoint/2010/main" val="3401874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3</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4</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5</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6</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7</a:t>
            </a:fld>
            <a:endParaRPr lang="es-CO"/>
          </a:p>
        </p:txBody>
      </p:sp>
    </p:spTree>
    <p:extLst>
      <p:ext uri="{BB962C8B-B14F-4D97-AF65-F5344CB8AC3E}">
        <p14:creationId xmlns:p14="http://schemas.microsoft.com/office/powerpoint/2010/main" val="167210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8</a:t>
            </a:fld>
            <a:endParaRPr lang="es-CO"/>
          </a:p>
        </p:txBody>
      </p:sp>
    </p:spTree>
    <p:extLst>
      <p:ext uri="{BB962C8B-B14F-4D97-AF65-F5344CB8AC3E}">
        <p14:creationId xmlns:p14="http://schemas.microsoft.com/office/powerpoint/2010/main" val="4136888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a:p>
        </p:txBody>
      </p:sp>
      <p:sp>
        <p:nvSpPr>
          <p:cNvPr id="4" name="3 Marcador de número de diapositiva"/>
          <p:cNvSpPr>
            <a:spLocks noGrp="1"/>
          </p:cNvSpPr>
          <p:nvPr>
            <p:ph type="sldNum" sz="quarter" idx="10"/>
          </p:nvPr>
        </p:nvSpPr>
        <p:spPr/>
        <p:txBody>
          <a:bodyPr/>
          <a:lstStyle/>
          <a:p>
            <a:pPr>
              <a:defRPr/>
            </a:pPr>
            <a:fld id="{E9D91C56-271E-4C64-9A14-6A2F5E844D48}" type="slidenum">
              <a:rPr lang="es-CO" smtClean="0"/>
              <a:pPr>
                <a:defRPr/>
              </a:pPr>
              <a:t>9</a:t>
            </a:fld>
            <a:endParaRPr lang="es-CO"/>
          </a:p>
        </p:txBody>
      </p:sp>
    </p:spTree>
    <p:extLst>
      <p:ext uri="{BB962C8B-B14F-4D97-AF65-F5344CB8AC3E}">
        <p14:creationId xmlns:p14="http://schemas.microsoft.com/office/powerpoint/2010/main" val="4136888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0B6C16D-7417-4E32-8D9E-8A9536CA0036}" type="slidenum">
              <a:rPr lang="es-ES"/>
              <a:pPr>
                <a:defRPr/>
              </a:pPr>
              <a:t>‹Nº›</a:t>
            </a:fld>
            <a:endParaRPr lang="es-E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FF2970B-2219-41BA-B590-D71FD9CAA500}" type="slidenum">
              <a:rPr lang="es-ES"/>
              <a:pPr>
                <a:defRPr/>
              </a:pPr>
              <a:t>‹Nº›</a:t>
            </a:fld>
            <a:endParaRPr lang="es-E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85A6DE6-F5E6-4BFC-A114-A0CB6E9DE6AC}" type="slidenum">
              <a:rPr lang="es-ES"/>
              <a:pPr>
                <a:defRPr/>
              </a:pPr>
              <a:t>‹Nº›</a:t>
            </a:fld>
            <a:endParaRPr lang="es-E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BD8310-9016-458F-B819-F9138B95E837}" type="slidenum">
              <a:rPr lang="es-ES"/>
              <a:pPr>
                <a:defRPr/>
              </a:pPr>
              <a:t>‹Nº›</a:t>
            </a:fld>
            <a:endParaRPr lang="es-E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049D5FE-97B8-44B9-A211-5EFF80759D49}" type="slidenum">
              <a:rPr lang="es-ES"/>
              <a:pPr>
                <a:defRPr/>
              </a:pPr>
              <a:t>‹Nº›</a:t>
            </a:fld>
            <a:endParaRPr lang="es-E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B0C1E75-56F4-4F93-AE7E-478C8A71E135}" type="slidenum">
              <a:rPr lang="es-ES"/>
              <a:pPr>
                <a:defRPr/>
              </a:pPr>
              <a:t>‹Nº›</a:t>
            </a:fld>
            <a:endParaRPr lang="es-E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68AB1FB-B2EB-421F-B30D-297C1F0EA960}" type="slidenum">
              <a:rPr lang="es-ES"/>
              <a:pPr>
                <a:defRPr/>
              </a:pPr>
              <a:t>‹Nº›</a:t>
            </a:fld>
            <a:endParaRPr lang="es-E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54F467CC-720A-4094-99F8-32E0BB05ACD6}" type="slidenum">
              <a:rPr lang="es-ES"/>
              <a:pPr>
                <a:defRPr/>
              </a:pPr>
              <a:t>‹Nº›</a:t>
            </a:fld>
            <a:endParaRPr lang="es-E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940CCDC-FD44-4C06-AA40-3531CF9AFFDE}" type="slidenum">
              <a:rPr lang="es-ES"/>
              <a:pPr>
                <a:defRPr/>
              </a:pPr>
              <a:t>‹Nº›</a:t>
            </a:fld>
            <a:endParaRPr lang="es-E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0B4104E-4878-4144-80B1-CF42E92AE201}" type="slidenum">
              <a:rPr lang="es-ES"/>
              <a:pPr>
                <a:defRPr/>
              </a:pPr>
              <a:t>‹Nº›</a:t>
            </a:fld>
            <a:endParaRPr lang="es-E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4BE81D2-2D80-49D0-934C-42540A3AF071}" type="slidenum">
              <a:rPr lang="es-ES"/>
              <a:pPr>
                <a:defRPr/>
              </a:pPr>
              <a:t>‹Nº›</a:t>
            </a:fld>
            <a:endParaRPr lang="es-E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b="0">
                <a:latin typeface="Arial"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b="0">
                <a:latin typeface="Arial"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b="0">
                <a:latin typeface="Arial" charset="0"/>
                <a:cs typeface="+mn-cs"/>
              </a:defRPr>
            </a:lvl1pPr>
          </a:lstStyle>
          <a:p>
            <a:pPr>
              <a:defRPr/>
            </a:pPr>
            <a:fld id="{0CF8E4D4-0DAB-45E2-8DCD-765076BC8EC1}"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845" r:id="rId1"/>
    <p:sldLayoutId id="2147484846" r:id="rId2"/>
    <p:sldLayoutId id="2147484847" r:id="rId3"/>
    <p:sldLayoutId id="2147484848" r:id="rId4"/>
    <p:sldLayoutId id="2147484849" r:id="rId5"/>
    <p:sldLayoutId id="2147484850" r:id="rId6"/>
    <p:sldLayoutId id="2147484851" r:id="rId7"/>
    <p:sldLayoutId id="2147484852" r:id="rId8"/>
    <p:sldLayoutId id="2147484853" r:id="rId9"/>
    <p:sldLayoutId id="2147484854" r:id="rId10"/>
    <p:sldLayoutId id="2147484855" r:id="rId11"/>
  </p:sldLayoutIdLst>
  <p:transition spd="slow">
    <p:wedg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mailto:elpulso@elhospital.org.co" TargetMode="External"/><Relationship Id="rId4" Type="http://schemas.openxmlformats.org/officeDocument/2006/relationships/image" Target="../media/image14.jpe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mailto:elpulso@elhospital.org.co"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2.emf"/><Relationship Id="rId5" Type="http://schemas.openxmlformats.org/officeDocument/2006/relationships/package" Target="../embeddings/Hoja_de_c_lculo_de_Microsoft_Excel1.xlsx"/><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www.acesi.com/" TargetMode="External"/><Relationship Id="rId4" Type="http://schemas.openxmlformats.org/officeDocument/2006/relationships/hyperlink" Target="mailto:acesi.asociacion@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cstate="print"/>
          <a:srcRect/>
          <a:stretch>
            <a:fillRect/>
          </a:stretch>
        </p:blipFill>
        <p:spPr bwMode="auto">
          <a:xfrm>
            <a:off x="2015331" y="1987947"/>
            <a:ext cx="5113338" cy="2880916"/>
          </a:xfrm>
          <a:prstGeom prst="rect">
            <a:avLst/>
          </a:prstGeom>
          <a:noFill/>
          <a:ln w="9525">
            <a:noFill/>
            <a:miter lim="800000"/>
            <a:headEnd/>
            <a:tailEnd/>
          </a:ln>
        </p:spPr>
      </p:pic>
      <p:sp>
        <p:nvSpPr>
          <p:cNvPr id="15363" name="Rectangle 11"/>
          <p:cNvSpPr>
            <a:spLocks noChangeArrowheads="1"/>
          </p:cNvSpPr>
          <p:nvPr/>
        </p:nvSpPr>
        <p:spPr bwMode="auto">
          <a:xfrm>
            <a:off x="107504" y="188913"/>
            <a:ext cx="8928992" cy="1584325"/>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2" name="Rectangle 2"/>
          <p:cNvSpPr>
            <a:spLocks noGrp="1" noChangeArrowheads="1"/>
          </p:cNvSpPr>
          <p:nvPr>
            <p:ph type="ctrTitle"/>
          </p:nvPr>
        </p:nvSpPr>
        <p:spPr>
          <a:xfrm>
            <a:off x="107504" y="332656"/>
            <a:ext cx="8928992" cy="1560513"/>
          </a:xfrm>
        </p:spPr>
        <p:txBody>
          <a:bodyPr/>
          <a:lstStyle/>
          <a:p>
            <a:pPr eaLnBrk="1" hangingPunct="1">
              <a:defRPr/>
            </a:pPr>
            <a:r>
              <a:rPr lang="es-ES" sz="4800" b="1" dirty="0" smtClean="0">
                <a:solidFill>
                  <a:schemeClr val="bg1"/>
                </a:solidFill>
                <a:effectLst>
                  <a:outerShdw blurRad="38100" dist="38100" dir="2700000" algn="tl">
                    <a:srgbClr val="C0C0C0"/>
                  </a:outerShdw>
                </a:effectLst>
              </a:rPr>
              <a:t>MITOS – REALIDADES DEL SECTOR SALUD </a:t>
            </a:r>
            <a:endParaRPr lang="es-ES" sz="4800" b="1" dirty="0">
              <a:solidFill>
                <a:schemeClr val="bg1"/>
              </a:solidFill>
              <a:effectLst>
                <a:outerShdw blurRad="38100" dist="38100" dir="2700000" algn="tl">
                  <a:srgbClr val="C0C0C0"/>
                </a:outerShdw>
              </a:effectLst>
            </a:endParaRPr>
          </a:p>
        </p:txBody>
      </p:sp>
      <p:sp>
        <p:nvSpPr>
          <p:cNvPr id="15365" name="Rectangle 8"/>
          <p:cNvSpPr>
            <a:spLocks noGrp="1" noChangeArrowheads="1"/>
          </p:cNvSpPr>
          <p:nvPr>
            <p:ph type="subTitle" idx="1"/>
          </p:nvPr>
        </p:nvSpPr>
        <p:spPr>
          <a:xfrm>
            <a:off x="357188" y="5105400"/>
            <a:ext cx="8429625" cy="1752600"/>
          </a:xfrm>
        </p:spPr>
        <p:txBody>
          <a:bodyPr/>
          <a:lstStyle/>
          <a:p>
            <a:r>
              <a:rPr lang="es-ES" sz="2800" b="1" dirty="0" smtClean="0">
                <a:solidFill>
                  <a:srgbClr val="002060"/>
                </a:solidFill>
              </a:rPr>
              <a:t>Cartagena, 5 de agosto de 2015</a:t>
            </a:r>
          </a:p>
          <a:p>
            <a:r>
              <a:rPr lang="es-ES" sz="2800" b="1" dirty="0" smtClean="0">
                <a:solidFill>
                  <a:srgbClr val="002060"/>
                </a:solidFill>
                <a:latin typeface="Times New Roman" pitchFamily="18" charset="0"/>
                <a:cs typeface="Times New Roman" pitchFamily="18" charset="0"/>
              </a:rPr>
              <a:t>OLGA LUCIA ZULUAGA RODRIGUEZ</a:t>
            </a:r>
          </a:p>
          <a:p>
            <a:pPr eaLnBrk="1" hangingPunct="1">
              <a:lnSpc>
                <a:spcPct val="80000"/>
              </a:lnSpc>
            </a:pPr>
            <a:r>
              <a:rPr lang="es-ES" sz="2800" b="1" dirty="0" smtClean="0">
                <a:solidFill>
                  <a:srgbClr val="002060"/>
                </a:solidFill>
                <a:latin typeface="Times New Roman" pitchFamily="18" charset="0"/>
                <a:cs typeface="Times New Roman" pitchFamily="18" charset="0"/>
              </a:rPr>
              <a:t>Dirección Ejecutiva</a:t>
            </a:r>
          </a:p>
        </p:txBody>
      </p:sp>
      <p:sp>
        <p:nvSpPr>
          <p:cNvPr id="15366" name="Line 13"/>
          <p:cNvSpPr>
            <a:spLocks noChangeShapeType="1"/>
          </p:cNvSpPr>
          <p:nvPr/>
        </p:nvSpPr>
        <p:spPr bwMode="auto">
          <a:xfrm>
            <a:off x="1692275" y="4868863"/>
            <a:ext cx="6119813" cy="0"/>
          </a:xfrm>
          <a:prstGeom prst="line">
            <a:avLst/>
          </a:prstGeom>
          <a:noFill/>
          <a:ln w="38100">
            <a:solidFill>
              <a:srgbClr val="0099FF"/>
            </a:solidFill>
            <a:round/>
            <a:headEnd/>
            <a:tailEnd/>
          </a:ln>
        </p:spPr>
        <p:txBody>
          <a:bodyPr/>
          <a:lstStyle/>
          <a:p>
            <a:endParaRPr lang="es-CO"/>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176521" y="166477"/>
            <a:ext cx="6697241"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pic>
        <p:nvPicPr>
          <p:cNvPr id="4099" name="Picture 3"/>
          <p:cNvPicPr>
            <a:picLocks noChangeAspect="1" noChangeArrowheads="1"/>
          </p:cNvPicPr>
          <p:nvPr/>
        </p:nvPicPr>
        <p:blipFill>
          <a:blip r:embed="rId3" cstate="print"/>
          <a:srcRect/>
          <a:stretch>
            <a:fillRect/>
          </a:stretch>
        </p:blipFill>
        <p:spPr bwMode="auto">
          <a:xfrm>
            <a:off x="0" y="0"/>
            <a:ext cx="1908175" cy="1772816"/>
          </a:xfrm>
          <a:prstGeom prst="rect">
            <a:avLst/>
          </a:prstGeom>
          <a:noFill/>
          <a:ln w="9525">
            <a:noFill/>
            <a:miter lim="800000"/>
            <a:headEnd/>
            <a:tailEnd/>
          </a:ln>
        </p:spPr>
      </p:pic>
      <p:sp>
        <p:nvSpPr>
          <p:cNvPr id="111620" name="Rectangle 4"/>
          <p:cNvSpPr>
            <a:spLocks noGrp="1" noChangeArrowheads="1"/>
          </p:cNvSpPr>
          <p:nvPr>
            <p:ph type="title"/>
          </p:nvPr>
        </p:nvSpPr>
        <p:spPr>
          <a:xfrm>
            <a:off x="2339974" y="274638"/>
            <a:ext cx="6346825" cy="1143000"/>
          </a:xfrm>
        </p:spPr>
        <p:txBody>
          <a:bodyPr/>
          <a:lstStyle/>
          <a:p>
            <a:pPr eaLnBrk="1" hangingPunct="1">
              <a:defRPr/>
            </a:pPr>
            <a:r>
              <a:rPr lang="es-ES" sz="3600" b="1" dirty="0" smtClean="0">
                <a:solidFill>
                  <a:schemeClr val="bg1"/>
                </a:solidFill>
                <a:effectLst>
                  <a:outerShdw blurRad="38100" dist="38100" dir="2700000" algn="tl">
                    <a:srgbClr val="C0C0C0"/>
                  </a:outerShdw>
                </a:effectLst>
              </a:rPr>
              <a:t>MAYORES RECURSOS PARA EVITAR CIERRE  </a:t>
            </a:r>
            <a:r>
              <a:rPr lang="es-ES" sz="1200" b="1" dirty="0" smtClean="0">
                <a:solidFill>
                  <a:schemeClr val="bg1"/>
                </a:solidFill>
                <a:effectLst>
                  <a:outerShdw blurRad="38100" dist="38100" dir="2700000" algn="tl">
                    <a:srgbClr val="C0C0C0"/>
                  </a:outerShdw>
                </a:effectLst>
              </a:rPr>
              <a:t>(SANTOS)</a:t>
            </a:r>
            <a:endParaRPr lang="es-ES" sz="1200" b="1" dirty="0">
              <a:solidFill>
                <a:schemeClr val="bg1"/>
              </a:solidFill>
              <a:effectLst>
                <a:outerShdw blurRad="38100" dist="38100" dir="2700000" algn="tl">
                  <a:srgbClr val="C0C0C0"/>
                </a:outerShdw>
              </a:effectLst>
            </a:endParaRPr>
          </a:p>
        </p:txBody>
      </p:sp>
      <p:sp>
        <p:nvSpPr>
          <p:cNvPr id="4101" name="3 Marcador de contenido"/>
          <p:cNvSpPr>
            <a:spLocks noGrp="1"/>
          </p:cNvSpPr>
          <p:nvPr>
            <p:ph sz="half" idx="1"/>
          </p:nvPr>
        </p:nvSpPr>
        <p:spPr>
          <a:xfrm>
            <a:off x="14782" y="1773239"/>
            <a:ext cx="4413201" cy="5069222"/>
          </a:xfrm>
        </p:spPr>
        <p:txBody>
          <a:bodyPr/>
          <a:lstStyle/>
          <a:p>
            <a:pPr marL="0" indent="0">
              <a:buNone/>
            </a:pPr>
            <a:r>
              <a:rPr lang="es-ES" sz="3600" dirty="0" smtClean="0">
                <a:solidFill>
                  <a:srgbClr val="002060"/>
                </a:solidFill>
              </a:rPr>
              <a:t> </a:t>
            </a:r>
          </a:p>
        </p:txBody>
      </p:sp>
      <p:sp>
        <p:nvSpPr>
          <p:cNvPr id="2" name="1 Marcador de contenido"/>
          <p:cNvSpPr>
            <a:spLocks noGrp="1"/>
          </p:cNvSpPr>
          <p:nvPr>
            <p:ph sz="half" idx="2"/>
          </p:nvPr>
        </p:nvSpPr>
        <p:spPr>
          <a:xfrm>
            <a:off x="4572000" y="1773239"/>
            <a:ext cx="4464496" cy="5049256"/>
          </a:xfrm>
        </p:spPr>
        <p:txBody>
          <a:bodyPr/>
          <a:lstStyle/>
          <a:p>
            <a:endParaRPr lang="es-CO" sz="1400" dirty="0" smtClean="0"/>
          </a:p>
          <a:p>
            <a:endParaRPr lang="es-CO" sz="1400" dirty="0"/>
          </a:p>
          <a:p>
            <a:endParaRPr lang="es-CO" sz="1400" dirty="0" smtClean="0"/>
          </a:p>
          <a:p>
            <a:endParaRPr lang="es-CO" sz="1400" dirty="0"/>
          </a:p>
          <a:p>
            <a:endParaRPr lang="es-CO" sz="1400" dirty="0" smtClean="0"/>
          </a:p>
          <a:p>
            <a:endParaRPr lang="es-CO" sz="1400" dirty="0"/>
          </a:p>
          <a:p>
            <a:endParaRPr lang="es-CO" sz="1400" dirty="0" smtClean="0"/>
          </a:p>
          <a:p>
            <a:endParaRPr lang="es-CO" sz="1400" dirty="0"/>
          </a:p>
          <a:p>
            <a:endParaRPr lang="es-CO" sz="1400" dirty="0" smtClean="0"/>
          </a:p>
          <a:p>
            <a:endParaRPr lang="es-CO" sz="1400" dirty="0"/>
          </a:p>
          <a:p>
            <a:endParaRPr lang="es-CO" sz="1400" dirty="0" smtClean="0"/>
          </a:p>
          <a:p>
            <a:endParaRPr lang="es-CO" sz="1400" dirty="0"/>
          </a:p>
          <a:p>
            <a:r>
              <a:rPr lang="es-CO" sz="1400" dirty="0" smtClean="0"/>
              <a:t> </a:t>
            </a:r>
            <a:r>
              <a:rPr lang="es-CO" sz="1800" dirty="0" smtClean="0">
                <a:solidFill>
                  <a:srgbClr val="002060"/>
                </a:solidFill>
              </a:rPr>
              <a:t>Hospital Departamental en Cartago</a:t>
            </a:r>
          </a:p>
          <a:p>
            <a:r>
              <a:rPr lang="es-CO" sz="1800" dirty="0">
                <a:solidFill>
                  <a:srgbClr val="002060"/>
                </a:solidFill>
              </a:rPr>
              <a:t> </a:t>
            </a:r>
            <a:r>
              <a:rPr lang="es-CO" sz="1800" dirty="0" smtClean="0">
                <a:solidFill>
                  <a:srgbClr val="002060"/>
                </a:solidFill>
              </a:rPr>
              <a:t>Boyacá 10 ESE</a:t>
            </a:r>
          </a:p>
          <a:p>
            <a:r>
              <a:rPr lang="es-CO" sz="1800" dirty="0">
                <a:solidFill>
                  <a:srgbClr val="002060"/>
                </a:solidFill>
              </a:rPr>
              <a:t> </a:t>
            </a:r>
            <a:r>
              <a:rPr lang="es-CO" sz="1800" dirty="0" smtClean="0">
                <a:solidFill>
                  <a:srgbClr val="002060"/>
                </a:solidFill>
              </a:rPr>
              <a:t>Atlántico 10 ESE con autorización de consejos municipales</a:t>
            </a:r>
            <a:endParaRPr lang="es-CO" sz="1800" dirty="0">
              <a:solidFill>
                <a:srgbClr val="002060"/>
              </a:solidFill>
            </a:endParaRPr>
          </a:p>
        </p:txBody>
      </p:sp>
      <p:sp>
        <p:nvSpPr>
          <p:cNvPr id="4102"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4103"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pic>
        <p:nvPicPr>
          <p:cNvPr id="3074" name="Picture 2" descr="1IZQ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 y="3404031"/>
            <a:ext cx="4059535" cy="193589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1DER (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39928"/>
            <a:ext cx="4067942" cy="1518072"/>
          </a:xfrm>
          <a:prstGeom prst="rect">
            <a:avLst/>
          </a:prstGeom>
          <a:noFill/>
          <a:extLst>
            <a:ext uri="{909E8E84-426E-40DD-AFC4-6F175D3DCCD1}">
              <a14:hiddenFill xmlns:a14="http://schemas.microsoft.com/office/drawing/2010/main">
                <a:solidFill>
                  <a:srgbClr val="FFFFFF"/>
                </a:solidFill>
              </a14:hiddenFill>
            </a:ext>
          </a:extLst>
        </p:spPr>
      </p:pic>
      <p:sp>
        <p:nvSpPr>
          <p:cNvPr id="4" name="3 Rectángulo"/>
          <p:cNvSpPr/>
          <p:nvPr/>
        </p:nvSpPr>
        <p:spPr>
          <a:xfrm>
            <a:off x="-1" y="1772816"/>
            <a:ext cx="4067943" cy="1631216"/>
          </a:xfrm>
          <a:prstGeom prst="rect">
            <a:avLst/>
          </a:prstGeom>
        </p:spPr>
        <p:txBody>
          <a:bodyPr wrap="square">
            <a:spAutoFit/>
          </a:bodyPr>
          <a:lstStyle/>
          <a:p>
            <a:pPr algn="just"/>
            <a:r>
              <a:rPr lang="es-CO" sz="1400" b="0" dirty="0">
                <a:solidFill>
                  <a:srgbClr val="002060"/>
                </a:solidFill>
              </a:rPr>
              <a:t>Más recursos para los hospitales. En estos cuatro años giramos $15 billones </a:t>
            </a:r>
            <a:r>
              <a:rPr lang="es-CO" sz="1400" b="0" dirty="0">
                <a:solidFill>
                  <a:srgbClr val="FF0000"/>
                </a:solidFill>
              </a:rPr>
              <a:t>para evitar el cierre</a:t>
            </a:r>
            <a:r>
              <a:rPr lang="es-CO" sz="1400" b="0" dirty="0">
                <a:solidFill>
                  <a:srgbClr val="002060"/>
                </a:solidFill>
              </a:rPr>
              <a:t> </a:t>
            </a:r>
            <a:r>
              <a:rPr lang="es-CO" sz="1400" b="0" dirty="0">
                <a:solidFill>
                  <a:srgbClr val="FF0000"/>
                </a:solidFill>
              </a:rPr>
              <a:t>y garantizar el buen servicio de los hospitales</a:t>
            </a:r>
            <a:r>
              <a:rPr lang="es-CO" sz="1400" b="0" dirty="0">
                <a:solidFill>
                  <a:srgbClr val="002060"/>
                </a:solidFill>
              </a:rPr>
              <a:t>. Profundizaremos el giro directo de recursos del nivel central hacía los hospitales, política que ya ha sido iniciada con éxito en las entidades prestadoras del régimen subsidiado </a:t>
            </a:r>
            <a:r>
              <a:rPr lang="es-CO" sz="1600" b="0" dirty="0"/>
              <a:t>- </a:t>
            </a:r>
            <a:endParaRPr lang="es-CO" sz="1600" dirty="0"/>
          </a:p>
        </p:txBody>
      </p:sp>
      <p:pic>
        <p:nvPicPr>
          <p:cNvPr id="14" name="13 Imagen"/>
          <p:cNvPicPr/>
          <p:nvPr/>
        </p:nvPicPr>
        <p:blipFill>
          <a:blip r:embed="rId6" cstate="print"/>
          <a:srcRect l="7833" t="40602" r="66530" b="36842"/>
          <a:stretch>
            <a:fillRect/>
          </a:stretch>
        </p:blipFill>
        <p:spPr bwMode="auto">
          <a:xfrm>
            <a:off x="4554290" y="1773238"/>
            <a:ext cx="4589710" cy="2951906"/>
          </a:xfrm>
          <a:prstGeom prst="rect">
            <a:avLst/>
          </a:prstGeom>
          <a:noFill/>
          <a:ln w="9525">
            <a:noFill/>
            <a:miter lim="800000"/>
            <a:headEnd/>
            <a:tailEnd/>
          </a:ln>
        </p:spPr>
      </p:pic>
    </p:spTree>
    <p:extLst>
      <p:ext uri="{BB962C8B-B14F-4D97-AF65-F5344CB8AC3E}">
        <p14:creationId xmlns:p14="http://schemas.microsoft.com/office/powerpoint/2010/main" val="3666619812"/>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90054" y="130175"/>
            <a:ext cx="781236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dirty="0" smtClean="0">
                <a:solidFill>
                  <a:schemeClr val="bg1"/>
                </a:solidFill>
              </a:rPr>
              <a:t>NO HAY CRISIS DE SALUD… «Gaviria»</a:t>
            </a:r>
            <a:endParaRPr lang="es-CO"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296746"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921383"/>
            <a:ext cx="4499991" cy="4957589"/>
          </a:xfrm>
        </p:spPr>
        <p:txBody>
          <a:bodyPr/>
          <a:lstStyle/>
          <a:p>
            <a:pPr marL="0" indent="0" algn="just">
              <a:buNone/>
            </a:pPr>
            <a:r>
              <a:rPr lang="es-CO" dirty="0" smtClean="0">
                <a:solidFill>
                  <a:srgbClr val="002060"/>
                </a:solidFill>
              </a:rPr>
              <a:t>		</a:t>
            </a:r>
            <a:endParaRPr lang="es-CO" dirty="0" smtClean="0">
              <a:solidFill>
                <a:srgbClr val="002060"/>
              </a:solidFill>
            </a:endParaRPr>
          </a:p>
        </p:txBody>
      </p:sp>
      <p:pic>
        <p:nvPicPr>
          <p:cNvPr id="21511" name="Picture 3"/>
          <p:cNvPicPr>
            <a:picLocks noChangeAspect="1" noChangeArrowheads="1"/>
          </p:cNvPicPr>
          <p:nvPr/>
        </p:nvPicPr>
        <p:blipFill>
          <a:blip r:embed="rId3" cstate="print"/>
          <a:srcRect/>
          <a:stretch>
            <a:fillRect/>
          </a:stretch>
        </p:blipFill>
        <p:spPr bwMode="auto">
          <a:xfrm>
            <a:off x="1" y="0"/>
            <a:ext cx="1187624" cy="1700213"/>
          </a:xfrm>
          <a:prstGeom prst="rect">
            <a:avLst/>
          </a:prstGeom>
          <a:noFill/>
          <a:ln w="9525">
            <a:noFill/>
            <a:miter lim="800000"/>
            <a:headEnd/>
            <a:tailEnd/>
          </a:ln>
        </p:spPr>
      </p:pic>
      <p:pic>
        <p:nvPicPr>
          <p:cNvPr id="10" name="9 Imagen" descr="El Hospital San Vicente Fundación fue uno de los lugares en Medellín que más gente concentró. FOTO RÓBINSON SÁENZ"/>
          <p:cNvPicPr/>
          <p:nvPr/>
        </p:nvPicPr>
        <p:blipFill>
          <a:blip r:embed="rId4" cstate="print"/>
          <a:srcRect/>
          <a:stretch>
            <a:fillRect/>
          </a:stretch>
        </p:blipFill>
        <p:spPr bwMode="auto">
          <a:xfrm>
            <a:off x="4788024" y="1794408"/>
            <a:ext cx="2016224" cy="1850616"/>
          </a:xfrm>
          <a:prstGeom prst="rect">
            <a:avLst/>
          </a:prstGeom>
          <a:noFill/>
          <a:ln w="9525">
            <a:noFill/>
            <a:miter lim="800000"/>
            <a:headEnd/>
            <a:tailEnd/>
          </a:ln>
        </p:spPr>
      </p:pic>
      <p:pic>
        <p:nvPicPr>
          <p:cNvPr id="5123" name="Picture 3"/>
          <p:cNvPicPr>
            <a:picLocks noGrp="1" noChangeAspect="1" noChangeArrowheads="1"/>
          </p:cNvPicPr>
          <p:nvPr>
            <p:ph sz="half" idx="2"/>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3660071"/>
            <a:ext cx="2160240" cy="1713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76256" y="3861049"/>
            <a:ext cx="2267744"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88025" y="5301208"/>
            <a:ext cx="2160240" cy="1556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5301208"/>
            <a:ext cx="2326158" cy="1571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04249" y="1773239"/>
            <a:ext cx="2339752" cy="2087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Tabla"/>
          <p:cNvGraphicFramePr>
            <a:graphicFrameLocks noGrp="1"/>
          </p:cNvGraphicFramePr>
          <p:nvPr>
            <p:extLst>
              <p:ext uri="{D42A27DB-BD31-4B8C-83A1-F6EECF244321}">
                <p14:modId xmlns:p14="http://schemas.microsoft.com/office/powerpoint/2010/main" val="616392141"/>
              </p:ext>
            </p:extLst>
          </p:nvPr>
        </p:nvGraphicFramePr>
        <p:xfrm>
          <a:off x="52561" y="1777433"/>
          <a:ext cx="4519439" cy="5087941"/>
        </p:xfrm>
        <a:graphic>
          <a:graphicData uri="http://schemas.openxmlformats.org/drawingml/2006/table">
            <a:tbl>
              <a:tblPr/>
              <a:tblGrid>
                <a:gridCol w="4519439"/>
              </a:tblGrid>
              <a:tr h="1930181">
                <a:tc>
                  <a:txBody>
                    <a:bodyPr/>
                    <a:lstStyle/>
                    <a:p>
                      <a:r>
                        <a:rPr lang="es-CO" b="1" i="0" dirty="0">
                          <a:solidFill>
                            <a:srgbClr val="227B9F"/>
                          </a:solidFill>
                          <a:effectLst/>
                          <a:latin typeface="Arial"/>
                        </a:rPr>
                        <a:t>“En Colombia no hay crisis de salud pública ni de prestación de servicios”:</a:t>
                      </a:r>
                      <a:br>
                        <a:rPr lang="es-CO" b="1" i="0" dirty="0">
                          <a:solidFill>
                            <a:srgbClr val="227B9F"/>
                          </a:solidFill>
                          <a:effectLst/>
                          <a:latin typeface="Arial"/>
                        </a:rPr>
                      </a:br>
                      <a:r>
                        <a:rPr lang="es-CO" b="1" i="0" dirty="0">
                          <a:solidFill>
                            <a:srgbClr val="227B9F"/>
                          </a:solidFill>
                          <a:effectLst/>
                          <a:latin typeface="Arial"/>
                        </a:rPr>
                        <a:t>Ministro </a:t>
                      </a:r>
                      <a:r>
                        <a:rPr lang="es-CO" b="1" i="0" dirty="0" smtClean="0">
                          <a:solidFill>
                            <a:srgbClr val="227B9F"/>
                          </a:solidFill>
                          <a:effectLst/>
                          <a:latin typeface="Arial"/>
                        </a:rPr>
                        <a:t>Gaviria.</a:t>
                      </a:r>
                      <a:r>
                        <a:rPr lang="es-CO" b="1" i="0" dirty="0">
                          <a:solidFill>
                            <a:srgbClr val="227B9F"/>
                          </a:solidFill>
                          <a:effectLst/>
                          <a:latin typeface="Arial"/>
                        </a:rPr>
                        <a:t/>
                      </a:r>
                      <a:br>
                        <a:rPr lang="es-CO" b="1" i="0" dirty="0">
                          <a:solidFill>
                            <a:srgbClr val="227B9F"/>
                          </a:solidFill>
                          <a:effectLst/>
                          <a:latin typeface="Arial"/>
                        </a:rPr>
                      </a:br>
                      <a:r>
                        <a:rPr lang="es-CO" b="0" i="0" u="sng" dirty="0">
                          <a:solidFill>
                            <a:srgbClr val="999999"/>
                          </a:solidFill>
                          <a:effectLst/>
                          <a:latin typeface="Arial"/>
                          <a:hlinkClick r:id="rId10"/>
                        </a:rPr>
                        <a:t>Hernando Guzmán Paniagua - Periodista </a:t>
                      </a:r>
                      <a:r>
                        <a:rPr lang="es-CO" b="0" i="0" u="sng" dirty="0" smtClean="0">
                          <a:solidFill>
                            <a:srgbClr val="999999"/>
                          </a:solidFill>
                          <a:effectLst/>
                          <a:latin typeface="Arial"/>
                          <a:hlinkClick r:id="rId10"/>
                        </a:rPr>
                        <a:t>elpulso@elhospital.org.co</a:t>
                      </a:r>
                      <a:endParaRPr lang="es-CO" b="0" i="0" u="sng" dirty="0" smtClean="0">
                        <a:solidFill>
                          <a:srgbClr val="999999"/>
                        </a:solidFill>
                        <a:effectLst/>
                        <a:latin typeface="Arial"/>
                      </a:endParaRPr>
                    </a:p>
                    <a:p>
                      <a:endParaRPr lang="es-CO" b="0" i="0" u="sng" dirty="0" smtClean="0">
                        <a:solidFill>
                          <a:srgbClr val="999999"/>
                        </a:solidFill>
                        <a:effectLst/>
                        <a:latin typeface="Arial"/>
                      </a:endParaRPr>
                    </a:p>
                    <a:p>
                      <a:r>
                        <a:rPr lang="es-CO" sz="1400" b="0" i="0" u="sng" dirty="0" smtClean="0">
                          <a:solidFill>
                            <a:srgbClr val="999999"/>
                          </a:solidFill>
                          <a:effectLst/>
                          <a:latin typeface="Arial"/>
                        </a:rPr>
                        <a:t>Enero</a:t>
                      </a:r>
                      <a:r>
                        <a:rPr lang="es-CO" sz="1400" b="0" i="0" u="sng" baseline="0" dirty="0" smtClean="0">
                          <a:solidFill>
                            <a:srgbClr val="999999"/>
                          </a:solidFill>
                          <a:effectLst/>
                          <a:latin typeface="Arial"/>
                        </a:rPr>
                        <a:t> 2013</a:t>
                      </a:r>
                      <a:endParaRPr lang="es-CO" sz="1400" dirty="0"/>
                    </a:p>
                  </a:txBody>
                  <a:tcPr marL="47625" marR="47625" marT="47625" marB="47625">
                    <a:lnL>
                      <a:noFill/>
                    </a:lnL>
                    <a:lnR>
                      <a:noFill/>
                    </a:lnR>
                    <a:lnT>
                      <a:noFill/>
                    </a:lnT>
                    <a:lnB>
                      <a:noFill/>
                    </a:lnB>
                    <a:solidFill>
                      <a:srgbClr val="FFFFFF"/>
                    </a:solidFill>
                  </a:tcPr>
                </a:tc>
              </a:tr>
              <a:tr h="3133411">
                <a:tc>
                  <a:txBody>
                    <a:bodyPr/>
                    <a:lstStyle/>
                    <a:p>
                      <a:pPr algn="just">
                        <a:lnSpc>
                          <a:spcPts val="1200"/>
                        </a:lnSpc>
                      </a:pPr>
                      <a:r>
                        <a:rPr lang="es-CO" sz="2000" b="0" i="0" dirty="0" smtClean="0">
                          <a:solidFill>
                            <a:srgbClr val="002060"/>
                          </a:solidFill>
                          <a:effectLst/>
                          <a:latin typeface="+mn-lt"/>
                        </a:rPr>
                        <a:t>En entrevista con el periodista </a:t>
                      </a:r>
                      <a:r>
                        <a:rPr lang="es-CO" sz="2000" b="0" i="0" dirty="0" err="1" smtClean="0">
                          <a:solidFill>
                            <a:srgbClr val="002060"/>
                          </a:solidFill>
                          <a:effectLst/>
                          <a:latin typeface="+mn-lt"/>
                        </a:rPr>
                        <a:t>Yamid</a:t>
                      </a:r>
                      <a:r>
                        <a:rPr lang="es-CO" sz="2000" b="0" i="0" dirty="0" smtClean="0">
                          <a:solidFill>
                            <a:srgbClr val="002060"/>
                          </a:solidFill>
                          <a:effectLst/>
                          <a:latin typeface="+mn-lt"/>
                        </a:rPr>
                        <a:t>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Amat publicada por EL TIEMPO el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pasado 12 de enero, el ministro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Alejandro Gaviria afirmó: “Quisiera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hacer una aclaración semántica. En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Colombia no hay una crisis de salud…</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kern="1200" dirty="0" smtClean="0">
                          <a:solidFill>
                            <a:srgbClr val="002060"/>
                          </a:solidFill>
                          <a:effectLst/>
                          <a:latin typeface="+mn-lt"/>
                          <a:ea typeface="+mn-ea"/>
                          <a:cs typeface="+mn-cs"/>
                        </a:rPr>
                        <a:t>Nuestra principal obligación es que la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crisis financiera no se traduzca en una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crisis de salud</a:t>
                      </a:r>
                      <a:r>
                        <a:rPr lang="es-CO" sz="1800" b="0" i="0" kern="1200" dirty="0" smtClean="0">
                          <a:solidFill>
                            <a:srgbClr val="002060"/>
                          </a:solidFill>
                          <a:effectLst/>
                          <a:latin typeface="+mn-lt"/>
                          <a:ea typeface="+mn-ea"/>
                          <a:cs typeface="+mn-cs"/>
                        </a:rPr>
                        <a:t>”..</a:t>
                      </a:r>
                      <a:r>
                        <a:rPr lang="es-CO" sz="2000" b="0" i="0" dirty="0" smtClean="0">
                          <a:solidFill>
                            <a:srgbClr val="002060"/>
                          </a:solidFill>
                          <a:effectLst/>
                          <a:latin typeface="+mn-lt"/>
                        </a:rPr>
                        <a:t> </a:t>
                      </a:r>
                      <a:endParaRPr lang="es-CO" sz="2000" b="0" i="0" dirty="0" smtClean="0">
                        <a:solidFill>
                          <a:srgbClr val="002060"/>
                        </a:solidFill>
                        <a:effectLst/>
                        <a:latin typeface="Arial"/>
                      </a:endParaRPr>
                    </a:p>
                  </a:txBody>
                  <a:tcPr marL="47625" marR="47625" marT="47625" marB="47625">
                    <a:lnL>
                      <a:noFill/>
                    </a:lnL>
                    <a:lnR>
                      <a:noFill/>
                    </a:lnR>
                    <a:lnT>
                      <a:noFill/>
                    </a:lnT>
                    <a:lnB>
                      <a:noFill/>
                    </a:lnB>
                    <a:solidFill>
                      <a:schemeClr val="bg1"/>
                    </a:solidFill>
                  </a:tcPr>
                </a:tc>
              </a:tr>
            </a:tbl>
          </a:graphicData>
        </a:graphic>
      </p:graphicFrame>
    </p:spTree>
    <p:extLst>
      <p:ext uri="{BB962C8B-B14F-4D97-AF65-F5344CB8AC3E}">
        <p14:creationId xmlns:p14="http://schemas.microsoft.com/office/powerpoint/2010/main" val="1357473535"/>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90054" y="130175"/>
            <a:ext cx="781236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dirty="0" smtClean="0">
                <a:solidFill>
                  <a:schemeClr val="bg1"/>
                </a:solidFill>
              </a:rPr>
              <a:t>NO HAY CRISIS DE SALUD…GAVIRIA</a:t>
            </a:r>
            <a:endParaRPr lang="es-CO"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296746"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921383"/>
            <a:ext cx="4499991" cy="4957589"/>
          </a:xfrm>
        </p:spPr>
        <p:txBody>
          <a:bodyPr/>
          <a:lstStyle/>
          <a:p>
            <a:pPr marL="0" indent="0" algn="just">
              <a:buNone/>
            </a:pPr>
            <a:r>
              <a:rPr lang="es-CO" dirty="0" smtClean="0">
                <a:solidFill>
                  <a:srgbClr val="002060"/>
                </a:solidFill>
              </a:rPr>
              <a:t>		</a:t>
            </a:r>
            <a:endParaRPr lang="es-CO" dirty="0" smtClean="0">
              <a:solidFill>
                <a:srgbClr val="002060"/>
              </a:solidFill>
            </a:endParaRPr>
          </a:p>
        </p:txBody>
      </p:sp>
      <p:pic>
        <p:nvPicPr>
          <p:cNvPr id="21511" name="Picture 3"/>
          <p:cNvPicPr>
            <a:picLocks noChangeAspect="1" noChangeArrowheads="1"/>
          </p:cNvPicPr>
          <p:nvPr/>
        </p:nvPicPr>
        <p:blipFill>
          <a:blip r:embed="rId3" cstate="print"/>
          <a:srcRect/>
          <a:stretch>
            <a:fillRect/>
          </a:stretch>
        </p:blipFill>
        <p:spPr bwMode="auto">
          <a:xfrm>
            <a:off x="1" y="0"/>
            <a:ext cx="1187624" cy="1700213"/>
          </a:xfrm>
          <a:prstGeom prst="rect">
            <a:avLst/>
          </a:prstGeom>
          <a:noFill/>
          <a:ln w="9525">
            <a:noFill/>
            <a:miter lim="800000"/>
            <a:headEnd/>
            <a:tailEnd/>
          </a:ln>
        </p:spPr>
      </p:pic>
      <p:graphicFrame>
        <p:nvGraphicFramePr>
          <p:cNvPr id="4" name="3 Tabla"/>
          <p:cNvGraphicFramePr>
            <a:graphicFrameLocks noGrp="1"/>
          </p:cNvGraphicFramePr>
          <p:nvPr>
            <p:extLst>
              <p:ext uri="{D42A27DB-BD31-4B8C-83A1-F6EECF244321}">
                <p14:modId xmlns:p14="http://schemas.microsoft.com/office/powerpoint/2010/main" val="260716436"/>
              </p:ext>
            </p:extLst>
          </p:nvPr>
        </p:nvGraphicFramePr>
        <p:xfrm>
          <a:off x="52561" y="1777433"/>
          <a:ext cx="4519439" cy="5148901"/>
        </p:xfrm>
        <a:graphic>
          <a:graphicData uri="http://schemas.openxmlformats.org/drawingml/2006/table">
            <a:tbl>
              <a:tblPr/>
              <a:tblGrid>
                <a:gridCol w="4519439"/>
              </a:tblGrid>
              <a:tr h="1930181">
                <a:tc>
                  <a:txBody>
                    <a:bodyPr/>
                    <a:lstStyle/>
                    <a:p>
                      <a:r>
                        <a:rPr lang="es-CO" b="1" i="0" dirty="0">
                          <a:solidFill>
                            <a:srgbClr val="227B9F"/>
                          </a:solidFill>
                          <a:effectLst/>
                          <a:latin typeface="Arial"/>
                        </a:rPr>
                        <a:t>“En Colombia no hay crisis de salud pública ni de prestación de servicios”:</a:t>
                      </a:r>
                      <a:br>
                        <a:rPr lang="es-CO" b="1" i="0" dirty="0">
                          <a:solidFill>
                            <a:srgbClr val="227B9F"/>
                          </a:solidFill>
                          <a:effectLst/>
                          <a:latin typeface="Arial"/>
                        </a:rPr>
                      </a:br>
                      <a:r>
                        <a:rPr lang="es-CO" b="1" i="0" dirty="0">
                          <a:solidFill>
                            <a:srgbClr val="227B9F"/>
                          </a:solidFill>
                          <a:effectLst/>
                          <a:latin typeface="Arial"/>
                        </a:rPr>
                        <a:t>Ministro Gaviria</a:t>
                      </a:r>
                      <a:br>
                        <a:rPr lang="es-CO" b="1" i="0" dirty="0">
                          <a:solidFill>
                            <a:srgbClr val="227B9F"/>
                          </a:solidFill>
                          <a:effectLst/>
                          <a:latin typeface="Arial"/>
                        </a:rPr>
                      </a:br>
                      <a:r>
                        <a:rPr lang="es-CO" b="0" i="0" u="sng" dirty="0">
                          <a:solidFill>
                            <a:srgbClr val="999999"/>
                          </a:solidFill>
                          <a:effectLst/>
                          <a:latin typeface="Arial"/>
                          <a:hlinkClick r:id="rId4"/>
                        </a:rPr>
                        <a:t>Hernando Guzmán Paniagua - Periodista </a:t>
                      </a:r>
                      <a:r>
                        <a:rPr lang="es-CO" b="0" i="0" u="sng" dirty="0" smtClean="0">
                          <a:solidFill>
                            <a:srgbClr val="999999"/>
                          </a:solidFill>
                          <a:effectLst/>
                          <a:latin typeface="Arial"/>
                          <a:hlinkClick r:id="rId4"/>
                        </a:rPr>
                        <a:t>elpulso@elhospital.org.co</a:t>
                      </a:r>
                      <a:endParaRPr lang="es-CO" b="0" i="0" u="sng" dirty="0" smtClean="0">
                        <a:solidFill>
                          <a:srgbClr val="999999"/>
                        </a:solidFill>
                        <a:effectLst/>
                        <a:latin typeface="Arial"/>
                      </a:endParaRPr>
                    </a:p>
                    <a:p>
                      <a:endParaRPr lang="es-CO" b="0" i="0" u="sng" dirty="0" smtClean="0">
                        <a:solidFill>
                          <a:srgbClr val="999999"/>
                        </a:solidFill>
                        <a:effectLst/>
                        <a:latin typeface="Arial"/>
                      </a:endParaRPr>
                    </a:p>
                    <a:p>
                      <a:r>
                        <a:rPr lang="es-CO" b="0" i="0" u="sng" dirty="0" smtClean="0">
                          <a:solidFill>
                            <a:srgbClr val="999999"/>
                          </a:solidFill>
                          <a:effectLst/>
                          <a:latin typeface="Arial"/>
                        </a:rPr>
                        <a:t>Enero 2013</a:t>
                      </a:r>
                      <a:endParaRPr lang="es-CO" dirty="0"/>
                    </a:p>
                  </a:txBody>
                  <a:tcPr marL="47625" marR="47625" marT="47625" marB="47625">
                    <a:lnL>
                      <a:noFill/>
                    </a:lnL>
                    <a:lnR>
                      <a:noFill/>
                    </a:lnR>
                    <a:lnT>
                      <a:noFill/>
                    </a:lnT>
                    <a:lnB>
                      <a:noFill/>
                    </a:lnB>
                    <a:solidFill>
                      <a:srgbClr val="FFFFFF"/>
                    </a:solidFill>
                  </a:tcPr>
                </a:tc>
              </a:tr>
              <a:tr h="3133411">
                <a:tc>
                  <a:txBody>
                    <a:bodyPr/>
                    <a:lstStyle/>
                    <a:p>
                      <a:pPr algn="just">
                        <a:lnSpc>
                          <a:spcPts val="1200"/>
                        </a:lnSpc>
                      </a:pPr>
                      <a:r>
                        <a:rPr lang="es-CO" sz="2000" b="0" i="0" dirty="0" smtClean="0">
                          <a:solidFill>
                            <a:srgbClr val="002060"/>
                          </a:solidFill>
                          <a:effectLst/>
                          <a:latin typeface="+mn-lt"/>
                        </a:rPr>
                        <a:t>En entrevista con el periodista </a:t>
                      </a:r>
                      <a:r>
                        <a:rPr lang="es-CO" sz="2000" b="0" i="0" dirty="0" err="1" smtClean="0">
                          <a:solidFill>
                            <a:srgbClr val="002060"/>
                          </a:solidFill>
                          <a:effectLst/>
                          <a:latin typeface="+mn-lt"/>
                        </a:rPr>
                        <a:t>Yamid</a:t>
                      </a:r>
                      <a:r>
                        <a:rPr lang="es-CO" sz="2000" b="0" i="0" dirty="0" smtClean="0">
                          <a:solidFill>
                            <a:srgbClr val="002060"/>
                          </a:solidFill>
                          <a:effectLst/>
                          <a:latin typeface="+mn-lt"/>
                        </a:rPr>
                        <a:t> </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dirty="0" smtClean="0">
                          <a:solidFill>
                            <a:srgbClr val="002060"/>
                          </a:solidFill>
                          <a:effectLst/>
                          <a:latin typeface="+mn-lt"/>
                        </a:rPr>
                        <a:t>Amat publicada por EL TIEMPO..</a:t>
                      </a:r>
                    </a:p>
                    <a:p>
                      <a:pPr algn="just">
                        <a:lnSpc>
                          <a:spcPts val="1200"/>
                        </a:lnSpc>
                      </a:pPr>
                      <a:endParaRPr lang="es-CO" sz="2000" b="0" i="0" dirty="0" smtClean="0">
                        <a:solidFill>
                          <a:srgbClr val="002060"/>
                        </a:solidFill>
                        <a:effectLst/>
                        <a:latin typeface="+mn-lt"/>
                      </a:endParaRPr>
                    </a:p>
                    <a:p>
                      <a:pPr algn="just">
                        <a:lnSpc>
                          <a:spcPts val="1200"/>
                        </a:lnSpc>
                      </a:pPr>
                      <a:r>
                        <a:rPr lang="es-CO" sz="2000" b="0" i="0" kern="1200" dirty="0" smtClean="0">
                          <a:solidFill>
                            <a:srgbClr val="002060"/>
                          </a:solidFill>
                          <a:effectLst/>
                          <a:latin typeface="+mn-lt"/>
                          <a:ea typeface="+mn-ea"/>
                          <a:cs typeface="+mn-cs"/>
                        </a:rPr>
                        <a:t>.</a:t>
                      </a:r>
                      <a:r>
                        <a:rPr lang="es-CO" sz="1800" b="0" i="0" kern="1200" dirty="0" smtClean="0">
                          <a:solidFill>
                            <a:schemeClr val="tx1"/>
                          </a:solidFill>
                          <a:effectLst/>
                          <a:latin typeface="+mn-lt"/>
                          <a:ea typeface="+mn-ea"/>
                          <a:cs typeface="+mn-cs"/>
                        </a:rPr>
                        <a:t> ..</a:t>
                      </a:r>
                      <a:r>
                        <a:rPr lang="es-CO" sz="2000" b="0" i="0" kern="1200" dirty="0" smtClean="0">
                          <a:solidFill>
                            <a:srgbClr val="002060"/>
                          </a:solidFill>
                          <a:effectLst/>
                          <a:latin typeface="+mn-lt"/>
                          <a:ea typeface="+mn-ea"/>
                          <a:cs typeface="+mn-cs"/>
                        </a:rPr>
                        <a:t>Tampoco hay una crisis de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prestación de servicios. Hay más de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un millón de eventos diarios de salud.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Existe, sí, una crisis financiera, un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crecimiento acelerado de las deudas </a:t>
                      </a:r>
                    </a:p>
                    <a:p>
                      <a:pPr algn="just">
                        <a:lnSpc>
                          <a:spcPts val="1200"/>
                        </a:lnSpc>
                      </a:pPr>
                      <a:endParaRPr lang="es-CO" sz="2000" b="0" i="0" kern="1200" dirty="0" smtClean="0">
                        <a:solidFill>
                          <a:srgbClr val="002060"/>
                        </a:solidFill>
                        <a:effectLst/>
                        <a:latin typeface="+mn-lt"/>
                        <a:ea typeface="+mn-ea"/>
                        <a:cs typeface="+mn-cs"/>
                      </a:endParaRPr>
                    </a:p>
                    <a:p>
                      <a:pPr algn="just">
                        <a:lnSpc>
                          <a:spcPts val="1200"/>
                        </a:lnSpc>
                      </a:pPr>
                      <a:r>
                        <a:rPr lang="es-CO" sz="2000" b="0" i="0" kern="1200" dirty="0" smtClean="0">
                          <a:solidFill>
                            <a:srgbClr val="002060"/>
                          </a:solidFill>
                          <a:effectLst/>
                          <a:latin typeface="+mn-lt"/>
                          <a:ea typeface="+mn-ea"/>
                          <a:cs typeface="+mn-cs"/>
                        </a:rPr>
                        <a:t>con los prestadores.</a:t>
                      </a:r>
                      <a:r>
                        <a:rPr lang="es-CO" sz="2000" b="0" i="0" dirty="0" smtClean="0">
                          <a:solidFill>
                            <a:srgbClr val="002060"/>
                          </a:solidFill>
                          <a:effectLst/>
                          <a:latin typeface="+mn-lt"/>
                        </a:rPr>
                        <a:t> </a:t>
                      </a:r>
                      <a:endParaRPr lang="es-CO" sz="2000" b="0" i="0" dirty="0" smtClean="0">
                        <a:solidFill>
                          <a:srgbClr val="002060"/>
                        </a:solidFill>
                        <a:effectLst/>
                        <a:latin typeface="Arial"/>
                      </a:endParaRPr>
                    </a:p>
                  </a:txBody>
                  <a:tcPr marL="47625" marR="47625" marT="47625" marB="47625">
                    <a:lnL>
                      <a:noFill/>
                    </a:lnL>
                    <a:lnR>
                      <a:noFill/>
                    </a:lnR>
                    <a:lnT>
                      <a:noFill/>
                    </a:lnT>
                    <a:lnB>
                      <a:noFill/>
                    </a:lnB>
                    <a:solidFill>
                      <a:schemeClr val="bg1"/>
                    </a:solidFill>
                  </a:tcPr>
                </a:tc>
              </a:tr>
            </a:tbl>
          </a:graphicData>
        </a:graphic>
      </p:graphicFrame>
      <p:sp>
        <p:nvSpPr>
          <p:cNvPr id="2" name="1 Marcador de contenido"/>
          <p:cNvSpPr>
            <a:spLocks noGrp="1"/>
          </p:cNvSpPr>
          <p:nvPr>
            <p:ph sz="half" idx="2"/>
          </p:nvPr>
        </p:nvSpPr>
        <p:spPr>
          <a:xfrm>
            <a:off x="4648200" y="1773238"/>
            <a:ext cx="4495800" cy="5084762"/>
          </a:xfrm>
        </p:spPr>
        <p:txBody>
          <a:bodyPr/>
          <a:lstStyle/>
          <a:p>
            <a:r>
              <a:rPr lang="es-CO" sz="1800" dirty="0">
                <a:solidFill>
                  <a:srgbClr val="002060"/>
                </a:solidFill>
              </a:rPr>
              <a:t>Corte citó al ministro Gaviria por crisis de salud en Chocó</a:t>
            </a:r>
          </a:p>
          <a:p>
            <a:pPr marL="0" indent="0" algn="just">
              <a:buNone/>
            </a:pPr>
            <a:r>
              <a:rPr lang="es-CO" sz="1800" dirty="0" smtClean="0">
                <a:solidFill>
                  <a:srgbClr val="002060"/>
                </a:solidFill>
              </a:rPr>
              <a:t>La </a:t>
            </a:r>
            <a:r>
              <a:rPr lang="es-CO" sz="1800" dirty="0">
                <a:solidFill>
                  <a:srgbClr val="002060"/>
                </a:solidFill>
              </a:rPr>
              <a:t>Corte Constitucional citó a varios responsables del Gobierno, entre ellos el ministro de Salud, Alejandro Gaviria, para debatir el próximo 19 de marzo sobre la crisis sanitaria vive el departamento del Chocó, denunciada en varias ocasiones por la Defensoría del Pueblo</a:t>
            </a:r>
            <a:r>
              <a:rPr lang="es-CO" sz="1800" dirty="0" smtClean="0">
                <a:solidFill>
                  <a:srgbClr val="002060"/>
                </a:solidFill>
              </a:rPr>
              <a:t>.</a:t>
            </a:r>
          </a:p>
          <a:p>
            <a:pPr marL="0" indent="0" algn="just">
              <a:buNone/>
            </a:pPr>
            <a:endParaRPr lang="es-CO" sz="1800" dirty="0">
              <a:solidFill>
                <a:srgbClr val="002060"/>
              </a:solidFill>
            </a:endParaRP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024" y="4365104"/>
            <a:ext cx="4355976" cy="24928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222205"/>
      </p:ext>
    </p:extLst>
  </p:cSld>
  <p:clrMapOvr>
    <a:masterClrMapping/>
  </p:clrMapOvr>
  <p:transition spd="slow">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90054" y="130175"/>
            <a:ext cx="781236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dirty="0" smtClean="0">
                <a:solidFill>
                  <a:schemeClr val="bg1"/>
                </a:solidFill>
              </a:rPr>
              <a:t>NO HAY CRISIS DE SALUD…GAVIRIA</a:t>
            </a:r>
            <a:endParaRPr lang="es-CO"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00213"/>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296746"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921383"/>
            <a:ext cx="4499991" cy="4957589"/>
          </a:xfrm>
        </p:spPr>
        <p:txBody>
          <a:bodyPr/>
          <a:lstStyle/>
          <a:p>
            <a:pPr marL="0" indent="0" algn="just">
              <a:buNone/>
            </a:pPr>
            <a:r>
              <a:rPr lang="es-CO" dirty="0" smtClean="0">
                <a:solidFill>
                  <a:srgbClr val="002060"/>
                </a:solidFill>
              </a:rPr>
              <a:t>		</a:t>
            </a:r>
            <a:endParaRPr lang="es-CO" dirty="0" smtClean="0">
              <a:solidFill>
                <a:srgbClr val="002060"/>
              </a:solidFill>
            </a:endParaRPr>
          </a:p>
        </p:txBody>
      </p:sp>
      <p:pic>
        <p:nvPicPr>
          <p:cNvPr id="21511" name="Picture 3"/>
          <p:cNvPicPr>
            <a:picLocks noChangeAspect="1" noChangeArrowheads="1"/>
          </p:cNvPicPr>
          <p:nvPr/>
        </p:nvPicPr>
        <p:blipFill>
          <a:blip r:embed="rId3" cstate="print"/>
          <a:srcRect/>
          <a:stretch>
            <a:fillRect/>
          </a:stretch>
        </p:blipFill>
        <p:spPr bwMode="auto">
          <a:xfrm>
            <a:off x="0" y="-1"/>
            <a:ext cx="1390054" cy="1700213"/>
          </a:xfrm>
          <a:prstGeom prst="rect">
            <a:avLst/>
          </a:prstGeom>
          <a:noFill/>
          <a:ln w="9525">
            <a:noFill/>
            <a:miter lim="800000"/>
            <a:headEnd/>
            <a:tailEnd/>
          </a:ln>
        </p:spPr>
      </p:pic>
      <p:sp>
        <p:nvSpPr>
          <p:cNvPr id="2" name="1 Marcador de contenido"/>
          <p:cNvSpPr>
            <a:spLocks noGrp="1"/>
          </p:cNvSpPr>
          <p:nvPr>
            <p:ph sz="half" idx="2"/>
          </p:nvPr>
        </p:nvSpPr>
        <p:spPr>
          <a:xfrm>
            <a:off x="18727" y="1700214"/>
            <a:ext cx="4495800" cy="5157786"/>
          </a:xfrm>
        </p:spPr>
        <p:txBody>
          <a:bodyPr/>
          <a:lstStyle/>
          <a:p>
            <a:pPr marL="0" indent="0" algn="just">
              <a:buNone/>
            </a:pPr>
            <a:r>
              <a:rPr lang="es-CO" sz="1800" dirty="0" smtClean="0">
                <a:solidFill>
                  <a:srgbClr val="002060"/>
                </a:solidFill>
              </a:rPr>
              <a:t>28/05/15 RCN Manizales busca Salvar al Hospital Geriátrico San Isidro</a:t>
            </a:r>
          </a:p>
          <a:p>
            <a:pPr marL="0" indent="0" algn="just">
              <a:buNone/>
            </a:pPr>
            <a:r>
              <a:rPr lang="es-CO" sz="1800" dirty="0" smtClean="0">
                <a:solidFill>
                  <a:srgbClr val="002060"/>
                </a:solidFill>
              </a:rPr>
              <a:t>Saldrían 115 ancianos y 111 funcionarios</a:t>
            </a:r>
          </a:p>
          <a:p>
            <a:pPr marL="0" indent="0" algn="just">
              <a:buNone/>
            </a:pPr>
            <a:endParaRPr lang="es-CO" sz="1800" dirty="0">
              <a:solidFill>
                <a:srgbClr val="002060"/>
              </a:solidFill>
            </a:endParaRPr>
          </a:p>
          <a:p>
            <a:pPr marL="0" indent="0" algn="just">
              <a:buNone/>
            </a:pPr>
            <a:r>
              <a:rPr lang="es-CO" sz="1800" dirty="0" smtClean="0">
                <a:solidFill>
                  <a:srgbClr val="002060"/>
                </a:solidFill>
              </a:rPr>
              <a:t>Mayo/15</a:t>
            </a:r>
          </a:p>
          <a:p>
            <a:pPr marL="0" indent="0" algn="just">
              <a:buNone/>
            </a:pPr>
            <a:r>
              <a:rPr lang="es-CO" sz="1800" dirty="0" smtClean="0">
                <a:solidFill>
                  <a:srgbClr val="002060"/>
                </a:solidFill>
              </a:rPr>
              <a:t>Cierre Hospital Departamental de Cartago, atendía 350.000 usuarios de 15 municipios del Norte del Valle.</a:t>
            </a:r>
          </a:p>
          <a:p>
            <a:pPr marL="0" indent="0">
              <a:buNone/>
            </a:pPr>
            <a:endParaRPr lang="es-CO" sz="1400" dirty="0" smtClean="0">
              <a:solidFill>
                <a:srgbClr val="002060"/>
              </a:solidFill>
            </a:endParaRPr>
          </a:p>
          <a:p>
            <a:pPr marL="0" indent="0">
              <a:buNone/>
            </a:pPr>
            <a:r>
              <a:rPr lang="es-CO" sz="1400" dirty="0">
                <a:solidFill>
                  <a:srgbClr val="002060"/>
                </a:solidFill>
              </a:rPr>
              <a:t>Caracol Radio | 4 de Marzo de </a:t>
            </a:r>
            <a:r>
              <a:rPr lang="es-CO" sz="1400" dirty="0" smtClean="0">
                <a:solidFill>
                  <a:srgbClr val="002060"/>
                </a:solidFill>
              </a:rPr>
              <a:t>2015</a:t>
            </a:r>
            <a:endParaRPr lang="es-CO" sz="1400" dirty="0">
              <a:solidFill>
                <a:srgbClr val="002060"/>
              </a:solidFill>
            </a:endParaRPr>
          </a:p>
          <a:p>
            <a:pPr marL="0" indent="0">
              <a:buNone/>
            </a:pPr>
            <a:endParaRPr lang="es-CO" sz="1400" dirty="0" smtClean="0">
              <a:solidFill>
                <a:srgbClr val="002060"/>
              </a:solidFill>
            </a:endParaRPr>
          </a:p>
          <a:p>
            <a:pPr marL="0" indent="0">
              <a:buNone/>
            </a:pPr>
            <a:r>
              <a:rPr lang="es-CO" sz="1400" dirty="0" smtClean="0">
                <a:solidFill>
                  <a:srgbClr val="002060"/>
                </a:solidFill>
              </a:rPr>
              <a:t>Habitantes </a:t>
            </a:r>
            <a:r>
              <a:rPr lang="es-CO" sz="1400" dirty="0">
                <a:solidFill>
                  <a:srgbClr val="002060"/>
                </a:solidFill>
              </a:rPr>
              <a:t>del Valle de </a:t>
            </a:r>
            <a:r>
              <a:rPr lang="es-CO" sz="1400" dirty="0" err="1">
                <a:solidFill>
                  <a:srgbClr val="002060"/>
                </a:solidFill>
              </a:rPr>
              <a:t>Tenza</a:t>
            </a:r>
            <a:r>
              <a:rPr lang="es-CO" sz="1400" dirty="0">
                <a:solidFill>
                  <a:srgbClr val="002060"/>
                </a:solidFill>
              </a:rPr>
              <a:t>, sector de influencia del hospital esperan que la situación mejore. </a:t>
            </a:r>
            <a:br>
              <a:rPr lang="es-CO" sz="1400" dirty="0">
                <a:solidFill>
                  <a:srgbClr val="002060"/>
                </a:solidFill>
              </a:rPr>
            </a:br>
            <a:r>
              <a:rPr lang="es-CO" sz="1400" dirty="0" smtClean="0">
                <a:solidFill>
                  <a:srgbClr val="002060"/>
                </a:solidFill>
              </a:rPr>
              <a:t>El </a:t>
            </a:r>
            <a:r>
              <a:rPr lang="es-CO" sz="1400" dirty="0">
                <a:solidFill>
                  <a:srgbClr val="002060"/>
                </a:solidFill>
              </a:rPr>
              <a:t>hospital regional de segundo  nivel de este municipio, podría cerrar sus puertas  afectando  la atención en el servicio  a 85.000 habitantes pertenecientes a la provincia del Valle de </a:t>
            </a:r>
            <a:r>
              <a:rPr lang="es-CO" sz="1400" dirty="0" err="1">
                <a:solidFill>
                  <a:srgbClr val="002060"/>
                </a:solidFill>
              </a:rPr>
              <a:t>Tenza</a:t>
            </a:r>
            <a:r>
              <a:rPr lang="es-CO" sz="1400" dirty="0">
                <a:solidFill>
                  <a:srgbClr val="002060"/>
                </a:solidFill>
              </a:rPr>
              <a:t>. </a:t>
            </a:r>
            <a:endParaRPr lang="es-CO" sz="1800" dirty="0">
              <a:solidFill>
                <a:srgbClr val="002060"/>
              </a:solidFill>
            </a:endParaRPr>
          </a:p>
        </p:txBody>
      </p:sp>
      <p:pic>
        <p:nvPicPr>
          <p:cNvPr id="10242" name="Picture 2" descr="C:\Users\ACESI\Downloads\IMG-20150804-WA00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0399" y="1700214"/>
            <a:ext cx="4323424" cy="515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67057"/>
      </p:ext>
    </p:extLst>
  </p:cSld>
  <p:clrMapOvr>
    <a:masterClrMapping/>
  </p:clrMapOvr>
  <p:transition spd="slow">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547664" y="130175"/>
            <a:ext cx="765475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sz="2400" dirty="0" smtClean="0">
                <a:solidFill>
                  <a:schemeClr val="bg1"/>
                </a:solidFill>
              </a:rPr>
              <a:t>CRISIS CONSECUENCIA DE FALTA DE GESTIÓN</a:t>
            </a:r>
            <a:endParaRPr lang="es-CO" sz="2400"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812360"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773239"/>
            <a:ext cx="4499991" cy="5105734"/>
          </a:xfrm>
        </p:spPr>
        <p:txBody>
          <a:bodyPr/>
          <a:lstStyle/>
          <a:p>
            <a:pPr marL="0" indent="0" algn="just">
              <a:buNone/>
            </a:pPr>
            <a:r>
              <a:rPr lang="es-CO" sz="1400" dirty="0">
                <a:solidFill>
                  <a:srgbClr val="002060"/>
                </a:solidFill>
              </a:rPr>
              <a:t>El </a:t>
            </a:r>
            <a:r>
              <a:rPr lang="es-CO" sz="1400" b="1" dirty="0">
                <a:solidFill>
                  <a:srgbClr val="002060"/>
                </a:solidFill>
              </a:rPr>
              <a:t>ministro de Salud, Alejandro Gaviria</a:t>
            </a:r>
            <a:r>
              <a:rPr lang="es-CO" sz="1400" dirty="0">
                <a:solidFill>
                  <a:srgbClr val="002060"/>
                </a:solidFill>
              </a:rPr>
              <a:t>, en </a:t>
            </a:r>
            <a:r>
              <a:rPr lang="es-CO" sz="1400" dirty="0" smtClean="0">
                <a:solidFill>
                  <a:srgbClr val="002060"/>
                </a:solidFill>
              </a:rPr>
              <a:t>diálogo </a:t>
            </a:r>
            <a:r>
              <a:rPr lang="es-CO" sz="1400" dirty="0">
                <a:solidFill>
                  <a:srgbClr val="002060"/>
                </a:solidFill>
              </a:rPr>
              <a:t>con Caracol Radio, se refirió a la crisis hospitalaria que afronta el país en varios departamentos y que ponen en peligro la</a:t>
            </a:r>
            <a:r>
              <a:rPr lang="es-CO" sz="1400" b="1" dirty="0">
                <a:solidFill>
                  <a:srgbClr val="002060"/>
                </a:solidFill>
              </a:rPr>
              <a:t> prestación de los servicios de salud</a:t>
            </a:r>
            <a:r>
              <a:rPr lang="es-CO" sz="1400" dirty="0">
                <a:solidFill>
                  <a:srgbClr val="002060"/>
                </a:solidFill>
              </a:rPr>
              <a:t> a los colombianos.</a:t>
            </a:r>
          </a:p>
          <a:p>
            <a:pPr marL="0" indent="0" algn="just">
              <a:buNone/>
            </a:pPr>
            <a:r>
              <a:rPr lang="es-CO" sz="1400" dirty="0" smtClean="0">
                <a:solidFill>
                  <a:srgbClr val="002060"/>
                </a:solidFill>
              </a:rPr>
              <a:t>Gaviria </a:t>
            </a:r>
            <a:r>
              <a:rPr lang="es-CO" sz="1400" dirty="0">
                <a:solidFill>
                  <a:srgbClr val="002060"/>
                </a:solidFill>
              </a:rPr>
              <a:t>aseguró que no se pued</a:t>
            </a:r>
            <a:r>
              <a:rPr lang="es-CO" sz="1400" b="1" dirty="0">
                <a:solidFill>
                  <a:srgbClr val="002060"/>
                </a:solidFill>
              </a:rPr>
              <a:t>e echar la culpa de los problemas que afrontan los hospitales públicos únicamente al no pago de las EPS</a:t>
            </a:r>
            <a:r>
              <a:rPr lang="es-CO" sz="1400" dirty="0">
                <a:solidFill>
                  <a:srgbClr val="002060"/>
                </a:solidFill>
              </a:rPr>
              <a:t>. “No podemos sólo diagnosticar los problemas en que las EPS no pagan. Porque hay hospitales públicos que están trabajando muy bien aunque las EPS les adeuden dinero”, aseguró el ministro</a:t>
            </a:r>
            <a:r>
              <a:rPr lang="es-CO" sz="1400" dirty="0" smtClean="0">
                <a:solidFill>
                  <a:srgbClr val="002060"/>
                </a:solidFill>
              </a:rPr>
              <a:t>.</a:t>
            </a:r>
          </a:p>
          <a:p>
            <a:pPr marL="0" indent="0" algn="just">
              <a:buNone/>
            </a:pPr>
            <a:r>
              <a:rPr lang="es-CO" sz="1400" dirty="0" smtClean="0">
                <a:solidFill>
                  <a:srgbClr val="002060"/>
                </a:solidFill>
              </a:rPr>
              <a:t>Aunque </a:t>
            </a:r>
            <a:r>
              <a:rPr lang="es-CO" sz="1400" dirty="0">
                <a:solidFill>
                  <a:srgbClr val="002060"/>
                </a:solidFill>
              </a:rPr>
              <a:t>aceptó que hay varios hospitales en crisis aseguró en RCN Radio que </a:t>
            </a:r>
            <a:r>
              <a:rPr lang="es-CO" sz="1400" b="1" dirty="0">
                <a:solidFill>
                  <a:srgbClr val="002060"/>
                </a:solidFill>
              </a:rPr>
              <a:t>no es un problema generalizado </a:t>
            </a:r>
            <a:r>
              <a:rPr lang="es-CO" sz="1400" dirty="0">
                <a:solidFill>
                  <a:srgbClr val="002060"/>
                </a:solidFill>
              </a:rPr>
              <a:t>y </a:t>
            </a:r>
            <a:r>
              <a:rPr lang="es-CO" sz="1400" dirty="0">
                <a:solidFill>
                  <a:srgbClr val="336600"/>
                </a:solidFill>
              </a:rPr>
              <a:t>atribuyó este problema a una falla en la gestión de los recursos de los hospitales que hace que a unos les vaya mejor que a otros.</a:t>
            </a:r>
            <a:r>
              <a:rPr lang="es-CO" sz="1400" dirty="0">
                <a:solidFill>
                  <a:srgbClr val="002060"/>
                </a:solidFill>
              </a:rPr>
              <a:t> Una de las soluciones para el problema, dice Gaviria, puede ser el </a:t>
            </a:r>
            <a:r>
              <a:rPr lang="es-CO" sz="1400" b="1" dirty="0">
                <a:solidFill>
                  <a:srgbClr val="002060"/>
                </a:solidFill>
              </a:rPr>
              <a:t>uso racional de las nuevas tecnologías</a:t>
            </a:r>
            <a:r>
              <a:rPr lang="es-CO" sz="1400" dirty="0">
                <a:solidFill>
                  <a:srgbClr val="002060"/>
                </a:solidFill>
              </a:rPr>
              <a:t> que generaría un ahorro en los recursos públicos destinados a la salud.</a:t>
            </a:r>
          </a:p>
          <a:p>
            <a:pPr marL="0" indent="0" algn="just">
              <a:buNone/>
            </a:pPr>
            <a:r>
              <a:rPr lang="es-CO" sz="1400" dirty="0" smtClean="0">
                <a:solidFill>
                  <a:srgbClr val="002060"/>
                </a:solidFill>
              </a:rPr>
              <a:t>		</a:t>
            </a:r>
            <a:endParaRPr lang="es-CO" sz="1400" dirty="0" smtClean="0">
              <a:solidFill>
                <a:srgbClr val="002060"/>
              </a:solidFill>
            </a:endParaRPr>
          </a:p>
        </p:txBody>
      </p:sp>
      <p:pic>
        <p:nvPicPr>
          <p:cNvPr id="21511" name="Picture 3"/>
          <p:cNvPicPr>
            <a:picLocks noChangeAspect="1" noChangeArrowheads="1"/>
          </p:cNvPicPr>
          <p:nvPr/>
        </p:nvPicPr>
        <p:blipFill>
          <a:blip r:embed="rId3" cstate="print"/>
          <a:srcRect/>
          <a:stretch>
            <a:fillRect/>
          </a:stretch>
        </p:blipFill>
        <p:spPr bwMode="auto">
          <a:xfrm>
            <a:off x="1" y="0"/>
            <a:ext cx="1187624" cy="1700213"/>
          </a:xfrm>
          <a:prstGeom prst="rect">
            <a:avLst/>
          </a:prstGeom>
          <a:noFill/>
          <a:ln w="9525">
            <a:noFill/>
            <a:miter lim="800000"/>
            <a:headEnd/>
            <a:tailEnd/>
          </a:ln>
        </p:spPr>
      </p:pic>
      <p:sp>
        <p:nvSpPr>
          <p:cNvPr id="2" name="1 Marcador de contenido"/>
          <p:cNvSpPr>
            <a:spLocks noGrp="1"/>
          </p:cNvSpPr>
          <p:nvPr>
            <p:ph sz="half" idx="2"/>
          </p:nvPr>
        </p:nvSpPr>
        <p:spPr>
          <a:xfrm>
            <a:off x="4648200" y="1773238"/>
            <a:ext cx="4495800" cy="5084762"/>
          </a:xfrm>
        </p:spPr>
        <p:txBody>
          <a:bodyPr/>
          <a:lstStyle/>
          <a:p>
            <a:pPr marL="0" indent="0" algn="ctr">
              <a:buNone/>
            </a:pPr>
            <a:r>
              <a:rPr lang="es-CO" sz="1400" dirty="0" smtClean="0">
                <a:solidFill>
                  <a:srgbClr val="002060"/>
                </a:solidFill>
              </a:rPr>
              <a:t> </a:t>
            </a:r>
            <a:r>
              <a:rPr lang="es-CO" sz="1600" b="1" dirty="0" smtClean="0">
                <a:solidFill>
                  <a:srgbClr val="002060"/>
                </a:solidFill>
              </a:rPr>
              <a:t>REVISEMOS EL  ENTORNO INSTITUCIONAL Y RESPONSABILIDADES ESTATALES</a:t>
            </a:r>
          </a:p>
          <a:p>
            <a:pPr marL="0" indent="0" algn="ctr">
              <a:buNone/>
            </a:pPr>
            <a:endParaRPr lang="es-CO" sz="1600" b="1" dirty="0">
              <a:solidFill>
                <a:srgbClr val="002060"/>
              </a:solidFill>
            </a:endParaRPr>
          </a:p>
          <a:p>
            <a:pPr marL="0" indent="0" algn="just">
              <a:buNone/>
            </a:pPr>
            <a:r>
              <a:rPr lang="es-CO" sz="1800" dirty="0" smtClean="0">
                <a:solidFill>
                  <a:srgbClr val="002060"/>
                </a:solidFill>
              </a:rPr>
              <a:t>*</a:t>
            </a:r>
            <a:r>
              <a:rPr lang="es-CO" sz="1800" dirty="0">
                <a:solidFill>
                  <a:srgbClr val="002060"/>
                </a:solidFill>
              </a:rPr>
              <a:t> </a:t>
            </a:r>
            <a:r>
              <a:rPr lang="es-CO" sz="1800" dirty="0" smtClean="0">
                <a:solidFill>
                  <a:srgbClr val="002060"/>
                </a:solidFill>
              </a:rPr>
              <a:t>Reglamentación Subsidio de oferta?  </a:t>
            </a:r>
            <a:r>
              <a:rPr lang="es-CO" sz="1800" dirty="0" err="1" smtClean="0">
                <a:solidFill>
                  <a:srgbClr val="002060"/>
                </a:solidFill>
              </a:rPr>
              <a:t>Minsalud</a:t>
            </a:r>
            <a:endParaRPr lang="es-CO" sz="1800" dirty="0" smtClean="0">
              <a:solidFill>
                <a:srgbClr val="002060"/>
              </a:solidFill>
            </a:endParaRPr>
          </a:p>
          <a:p>
            <a:pPr marL="0" indent="0" algn="just">
              <a:buNone/>
            </a:pPr>
            <a:endParaRPr lang="es-CO" sz="1800" dirty="0">
              <a:solidFill>
                <a:srgbClr val="002060"/>
              </a:solidFill>
            </a:endParaRPr>
          </a:p>
          <a:p>
            <a:pPr marL="0" indent="0" algn="just">
              <a:buNone/>
            </a:pPr>
            <a:r>
              <a:rPr lang="es-CO" sz="1800" dirty="0" smtClean="0">
                <a:solidFill>
                  <a:srgbClr val="002060"/>
                </a:solidFill>
              </a:rPr>
              <a:t>* Porcentaje mínimo de contratación?</a:t>
            </a:r>
          </a:p>
          <a:p>
            <a:pPr marL="0" indent="0" algn="just">
              <a:buNone/>
            </a:pPr>
            <a:r>
              <a:rPr lang="es-CO" sz="1800" dirty="0" smtClean="0">
                <a:solidFill>
                  <a:srgbClr val="002060"/>
                </a:solidFill>
              </a:rPr>
              <a:t>Supersalud</a:t>
            </a:r>
          </a:p>
          <a:p>
            <a:pPr marL="0" indent="0" algn="just">
              <a:buNone/>
            </a:pPr>
            <a:endParaRPr lang="es-CO" sz="1800" dirty="0">
              <a:solidFill>
                <a:srgbClr val="002060"/>
              </a:solidFill>
            </a:endParaRPr>
          </a:p>
          <a:p>
            <a:pPr marL="0" indent="0" algn="just">
              <a:buNone/>
            </a:pPr>
            <a:r>
              <a:rPr lang="es-CO" sz="1800" dirty="0" smtClean="0">
                <a:solidFill>
                  <a:srgbClr val="002060"/>
                </a:solidFill>
              </a:rPr>
              <a:t>* Reglamentación IPS indígenas</a:t>
            </a:r>
          </a:p>
          <a:p>
            <a:pPr marL="0" indent="0" algn="just">
              <a:buNone/>
            </a:pPr>
            <a:r>
              <a:rPr lang="es-CO" sz="1800" dirty="0" err="1" smtClean="0">
                <a:solidFill>
                  <a:srgbClr val="002060"/>
                </a:solidFill>
              </a:rPr>
              <a:t>Minsalud</a:t>
            </a:r>
            <a:endParaRPr lang="es-CO" sz="1800" dirty="0" smtClean="0">
              <a:solidFill>
                <a:srgbClr val="002060"/>
              </a:solidFill>
            </a:endParaRPr>
          </a:p>
          <a:p>
            <a:pPr marL="0" indent="0" algn="just">
              <a:buNone/>
            </a:pPr>
            <a:endParaRPr lang="es-CO" sz="1800" dirty="0">
              <a:solidFill>
                <a:srgbClr val="002060"/>
              </a:solidFill>
            </a:endParaRPr>
          </a:p>
          <a:p>
            <a:pPr marL="0" indent="0" algn="just">
              <a:buNone/>
            </a:pPr>
            <a:r>
              <a:rPr lang="es-CO" sz="1800" dirty="0" smtClean="0">
                <a:solidFill>
                  <a:srgbClr val="002060"/>
                </a:solidFill>
              </a:rPr>
              <a:t>* Contratación E.T con ESE</a:t>
            </a:r>
          </a:p>
          <a:p>
            <a:pPr marL="0" indent="0" algn="just">
              <a:buNone/>
            </a:pPr>
            <a:r>
              <a:rPr lang="es-CO" sz="1800" dirty="0" smtClean="0">
                <a:solidFill>
                  <a:srgbClr val="002060"/>
                </a:solidFill>
              </a:rPr>
              <a:t> Supersalud - PGN</a:t>
            </a:r>
            <a:endParaRPr lang="es-CO" sz="1800" dirty="0">
              <a:solidFill>
                <a:srgbClr val="002060"/>
              </a:solidFill>
            </a:endParaRPr>
          </a:p>
        </p:txBody>
      </p:sp>
    </p:spTree>
    <p:extLst>
      <p:ext uri="{BB962C8B-B14F-4D97-AF65-F5344CB8AC3E}">
        <p14:creationId xmlns:p14="http://schemas.microsoft.com/office/powerpoint/2010/main" val="3307984757"/>
      </p:ext>
    </p:extLst>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176521" y="166477"/>
            <a:ext cx="6697241"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pic>
        <p:nvPicPr>
          <p:cNvPr id="4099" name="Picture 3"/>
          <p:cNvPicPr>
            <a:picLocks noChangeAspect="1" noChangeArrowheads="1"/>
          </p:cNvPicPr>
          <p:nvPr/>
        </p:nvPicPr>
        <p:blipFill>
          <a:blip r:embed="rId4" cstate="print"/>
          <a:srcRect/>
          <a:stretch>
            <a:fillRect/>
          </a:stretch>
        </p:blipFill>
        <p:spPr bwMode="auto">
          <a:xfrm>
            <a:off x="0" y="0"/>
            <a:ext cx="1908175" cy="1772816"/>
          </a:xfrm>
          <a:prstGeom prst="rect">
            <a:avLst/>
          </a:prstGeom>
          <a:noFill/>
          <a:ln w="9525">
            <a:noFill/>
            <a:miter lim="800000"/>
            <a:headEnd/>
            <a:tailEnd/>
          </a:ln>
        </p:spPr>
      </p:pic>
      <p:sp>
        <p:nvSpPr>
          <p:cNvPr id="111620" name="Rectangle 4"/>
          <p:cNvSpPr>
            <a:spLocks noGrp="1" noChangeArrowheads="1"/>
          </p:cNvSpPr>
          <p:nvPr>
            <p:ph type="title"/>
          </p:nvPr>
        </p:nvSpPr>
        <p:spPr>
          <a:xfrm>
            <a:off x="2339974" y="274638"/>
            <a:ext cx="6408490" cy="1143000"/>
          </a:xfrm>
        </p:spPr>
        <p:txBody>
          <a:bodyPr/>
          <a:lstStyle/>
          <a:p>
            <a:pPr eaLnBrk="1" hangingPunct="1">
              <a:defRPr/>
            </a:pPr>
            <a:r>
              <a:rPr lang="es-ES" b="1" dirty="0" smtClean="0">
                <a:solidFill>
                  <a:schemeClr val="bg1"/>
                </a:solidFill>
                <a:effectLst>
                  <a:outerShdw blurRad="38100" dist="38100" dir="2700000" algn="tl">
                    <a:srgbClr val="C0C0C0"/>
                  </a:outerShdw>
                </a:effectLst>
              </a:rPr>
              <a:t>DEUDAS DEL SECTOR</a:t>
            </a:r>
            <a:endParaRPr lang="es-ES" b="1" dirty="0">
              <a:solidFill>
                <a:schemeClr val="bg1"/>
              </a:solidFill>
              <a:effectLst>
                <a:outerShdw blurRad="38100" dist="38100" dir="2700000" algn="tl">
                  <a:srgbClr val="C0C0C0"/>
                </a:outerShdw>
              </a:effectLst>
            </a:endParaRPr>
          </a:p>
        </p:txBody>
      </p:sp>
      <p:sp>
        <p:nvSpPr>
          <p:cNvPr id="4101" name="3 Marcador de contenido"/>
          <p:cNvSpPr>
            <a:spLocks noGrp="1"/>
          </p:cNvSpPr>
          <p:nvPr>
            <p:ph sz="half" idx="1"/>
          </p:nvPr>
        </p:nvSpPr>
        <p:spPr>
          <a:xfrm>
            <a:off x="107504" y="1844824"/>
            <a:ext cx="4464495" cy="5013176"/>
          </a:xfrm>
        </p:spPr>
        <p:txBody>
          <a:bodyPr/>
          <a:lstStyle/>
          <a:p>
            <a:pPr marL="0" indent="0" algn="just">
              <a:buNone/>
            </a:pPr>
            <a:r>
              <a:rPr lang="es-CO" sz="1200" dirty="0" smtClean="0">
                <a:solidFill>
                  <a:srgbClr val="002060"/>
                </a:solidFill>
              </a:rPr>
              <a:t>Fuente: El Tiempo 4 de Agosto 2015</a:t>
            </a:r>
          </a:p>
          <a:p>
            <a:pPr marL="0" indent="0" algn="just">
              <a:buNone/>
            </a:pPr>
            <a:r>
              <a:rPr lang="es-CO" sz="1800" dirty="0" smtClean="0">
                <a:solidFill>
                  <a:srgbClr val="002060"/>
                </a:solidFill>
              </a:rPr>
              <a:t>Para </a:t>
            </a:r>
            <a:r>
              <a:rPr lang="es-CO" sz="1800" dirty="0">
                <a:solidFill>
                  <a:srgbClr val="002060"/>
                </a:solidFill>
              </a:rPr>
              <a:t>Elisa </a:t>
            </a:r>
            <a:r>
              <a:rPr lang="es-CO" sz="1800" dirty="0" err="1">
                <a:solidFill>
                  <a:srgbClr val="002060"/>
                </a:solidFill>
              </a:rPr>
              <a:t>Torrenegra</a:t>
            </a:r>
            <a:r>
              <a:rPr lang="es-CO" sz="1800" dirty="0">
                <a:solidFill>
                  <a:srgbClr val="002060"/>
                </a:solidFill>
              </a:rPr>
              <a:t>, directora ejecutiva de Gestar Salud, gremio que reúne a las EPS más importantes del régimen subsidiado, algunas empresas evidentemente muestran </a:t>
            </a:r>
            <a:r>
              <a:rPr lang="es-CO" sz="1800" dirty="0">
                <a:solidFill>
                  <a:srgbClr val="336600"/>
                </a:solidFill>
              </a:rPr>
              <a:t>déficit patrimonial y financiero</a:t>
            </a:r>
            <a:r>
              <a:rPr lang="es-CO" sz="1800" dirty="0">
                <a:solidFill>
                  <a:srgbClr val="002060"/>
                </a:solidFill>
              </a:rPr>
              <a:t>, </a:t>
            </a:r>
            <a:r>
              <a:rPr lang="es-CO" sz="1800" u="sng" dirty="0">
                <a:solidFill>
                  <a:srgbClr val="336600"/>
                </a:solidFill>
              </a:rPr>
              <a:t>debido al incumplimiento de los gobiernos locales y del Gobierno nacional en el pago de sus obligaciones y deudas.</a:t>
            </a:r>
          </a:p>
          <a:p>
            <a:pPr marL="0" indent="0" algn="just">
              <a:buNone/>
            </a:pPr>
            <a:r>
              <a:rPr lang="es-CO" sz="1800" dirty="0">
                <a:solidFill>
                  <a:srgbClr val="002060"/>
                </a:solidFill>
              </a:rPr>
              <a:t>“Esto pone en riesgo a algunas entidades, por sus indicadores negativos”, señala </a:t>
            </a:r>
            <a:r>
              <a:rPr lang="es-CO" sz="1800" dirty="0" err="1">
                <a:solidFill>
                  <a:srgbClr val="002060"/>
                </a:solidFill>
              </a:rPr>
              <a:t>Torrenegra</a:t>
            </a:r>
            <a:r>
              <a:rPr lang="es-CO" sz="1800" dirty="0">
                <a:solidFill>
                  <a:srgbClr val="002060"/>
                </a:solidFill>
              </a:rPr>
              <a:t>, quien insiste en que es “urgente y necesario” que los entes territoriales y el Gobierno cumplan con sus obligaciones financieras</a:t>
            </a:r>
            <a:r>
              <a:rPr lang="es-CO" sz="1800" dirty="0"/>
              <a:t>.</a:t>
            </a:r>
          </a:p>
        </p:txBody>
      </p:sp>
      <p:sp>
        <p:nvSpPr>
          <p:cNvPr id="3" name="2 Marcador de contenido"/>
          <p:cNvSpPr>
            <a:spLocks noGrp="1"/>
          </p:cNvSpPr>
          <p:nvPr>
            <p:ph sz="half" idx="2"/>
          </p:nvPr>
        </p:nvSpPr>
        <p:spPr>
          <a:xfrm>
            <a:off x="4644008" y="1773238"/>
            <a:ext cx="4320480" cy="5029597"/>
          </a:xfrm>
        </p:spPr>
        <p:txBody>
          <a:bodyPr/>
          <a:lstStyle/>
          <a:p>
            <a:pPr marL="0" indent="0">
              <a:buNone/>
            </a:pPr>
            <a:r>
              <a:rPr lang="es-CO" sz="1400" dirty="0" err="1" smtClean="0"/>
              <a:t>Fuente:cubos.sispro.gov.co</a:t>
            </a:r>
            <a:r>
              <a:rPr lang="es-CO" sz="1400" dirty="0" smtClean="0"/>
              <a:t>, corte junio 2014</a:t>
            </a:r>
          </a:p>
          <a:p>
            <a:pPr marL="0" indent="0">
              <a:buNone/>
            </a:pPr>
            <a:endParaRPr lang="es-CO" sz="1400" dirty="0"/>
          </a:p>
          <a:p>
            <a:pPr marL="0" indent="0">
              <a:buNone/>
            </a:pPr>
            <a:r>
              <a:rPr lang="es-CO" sz="1800" dirty="0" smtClean="0">
                <a:solidFill>
                  <a:srgbClr val="002060"/>
                </a:solidFill>
              </a:rPr>
              <a:t>DEUDA E.T CON EPS por recursos NO POS acorde con Circular 030 de 2013</a:t>
            </a:r>
          </a:p>
          <a:p>
            <a:pPr marL="0" indent="0">
              <a:buNone/>
            </a:pPr>
            <a:r>
              <a:rPr lang="es-CO" sz="1800" dirty="0">
                <a:solidFill>
                  <a:srgbClr val="002060"/>
                </a:solidFill>
              </a:rPr>
              <a:t>	</a:t>
            </a:r>
            <a:r>
              <a:rPr lang="es-CO" sz="1800" dirty="0" smtClean="0">
                <a:solidFill>
                  <a:srgbClr val="FF0000"/>
                </a:solidFill>
              </a:rPr>
              <a:t>$706,544,236,997</a:t>
            </a:r>
          </a:p>
          <a:p>
            <a:pPr marL="0" indent="0">
              <a:buNone/>
            </a:pPr>
            <a:endParaRPr lang="es-CO" sz="1600" dirty="0" smtClean="0">
              <a:solidFill>
                <a:srgbClr val="002060"/>
              </a:solidFill>
            </a:endParaRPr>
          </a:p>
          <a:p>
            <a:pPr marL="0" indent="0">
              <a:buNone/>
            </a:pPr>
            <a:r>
              <a:rPr lang="es-CO" sz="1600" dirty="0" smtClean="0">
                <a:solidFill>
                  <a:srgbClr val="002060"/>
                </a:solidFill>
              </a:rPr>
              <a:t>Deuda EPS con ESE corte 31 de marzo/15 </a:t>
            </a:r>
            <a:r>
              <a:rPr lang="es-CO" sz="1800" dirty="0" smtClean="0">
                <a:solidFill>
                  <a:srgbClr val="FF0000"/>
                </a:solidFill>
              </a:rPr>
              <a:t>		</a:t>
            </a:r>
            <a:r>
              <a:rPr lang="es-CO" sz="1200" dirty="0" smtClean="0">
                <a:solidFill>
                  <a:srgbClr val="002060"/>
                </a:solidFill>
              </a:rPr>
              <a:t>Fuente: 2193</a:t>
            </a:r>
            <a:endParaRPr lang="es-CO" sz="1200" dirty="0">
              <a:solidFill>
                <a:srgbClr val="002060"/>
              </a:solidFill>
            </a:endParaRPr>
          </a:p>
          <a:p>
            <a:pPr marL="0" indent="0">
              <a:buNone/>
            </a:pPr>
            <a:endParaRPr lang="es-CO" sz="1800" dirty="0" smtClean="0">
              <a:solidFill>
                <a:srgbClr val="FF0000"/>
              </a:solidFill>
            </a:endParaRPr>
          </a:p>
          <a:p>
            <a:pPr marL="0" indent="0">
              <a:buNone/>
            </a:pPr>
            <a:endParaRPr lang="es-CO" sz="1800" dirty="0">
              <a:solidFill>
                <a:srgbClr val="FF0000"/>
              </a:solidFill>
            </a:endParaRPr>
          </a:p>
        </p:txBody>
      </p:sp>
      <p:sp>
        <p:nvSpPr>
          <p:cNvPr id="4102"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4103"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graphicFrame>
        <p:nvGraphicFramePr>
          <p:cNvPr id="5" name="4 Objeto"/>
          <p:cNvGraphicFramePr>
            <a:graphicFrameLocks noChangeAspect="1"/>
          </p:cNvGraphicFramePr>
          <p:nvPr>
            <p:extLst>
              <p:ext uri="{D42A27DB-BD31-4B8C-83A1-F6EECF244321}">
                <p14:modId xmlns:p14="http://schemas.microsoft.com/office/powerpoint/2010/main" val="329515748"/>
              </p:ext>
            </p:extLst>
          </p:nvPr>
        </p:nvGraphicFramePr>
        <p:xfrm>
          <a:off x="4644008" y="4149080"/>
          <a:ext cx="4392488" cy="2664296"/>
        </p:xfrm>
        <a:graphic>
          <a:graphicData uri="http://schemas.openxmlformats.org/presentationml/2006/ole">
            <mc:AlternateContent xmlns:mc="http://schemas.openxmlformats.org/markup-compatibility/2006">
              <mc:Choice xmlns:v="urn:schemas-microsoft-com:vml" Requires="v">
                <p:oleObj spid="_x0000_s4151" name="Hoja de cálculo" r:id="rId5" imgW="3628966" imgH="1533600" progId="Excel.Sheet.12">
                  <p:embed/>
                </p:oleObj>
              </mc:Choice>
              <mc:Fallback>
                <p:oleObj name="Hoja de cálculo" r:id="rId5" imgW="3628966" imgH="1533600" progId="Excel.Sheet.12">
                  <p:embed/>
                  <p:pic>
                    <p:nvPicPr>
                      <p:cNvPr id="0" name=""/>
                      <p:cNvPicPr/>
                      <p:nvPr/>
                    </p:nvPicPr>
                    <p:blipFill>
                      <a:blip r:embed="rId6"/>
                      <a:stretch>
                        <a:fillRect/>
                      </a:stretch>
                    </p:blipFill>
                    <p:spPr>
                      <a:xfrm>
                        <a:off x="4644008" y="4149080"/>
                        <a:ext cx="4392488" cy="2664296"/>
                      </a:xfrm>
                      <a:prstGeom prst="rect">
                        <a:avLst/>
                      </a:prstGeom>
                    </p:spPr>
                  </p:pic>
                </p:oleObj>
              </mc:Fallback>
            </mc:AlternateContent>
          </a:graphicData>
        </a:graphic>
      </p:graphicFrame>
    </p:spTree>
    <p:extLst>
      <p:ext uri="{BB962C8B-B14F-4D97-AF65-F5344CB8AC3E}">
        <p14:creationId xmlns:p14="http://schemas.microsoft.com/office/powerpoint/2010/main" val="504177592"/>
      </p:ext>
    </p:extLst>
  </p:cSld>
  <p:clrMapOvr>
    <a:masterClrMapping/>
  </p:clrMapOvr>
  <p:transition spd="slow">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03648" y="166477"/>
            <a:ext cx="7740353"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pic>
        <p:nvPicPr>
          <p:cNvPr id="4099" name="Picture 3"/>
          <p:cNvPicPr>
            <a:picLocks noChangeAspect="1" noChangeArrowheads="1"/>
          </p:cNvPicPr>
          <p:nvPr/>
        </p:nvPicPr>
        <p:blipFill>
          <a:blip r:embed="rId3" cstate="print"/>
          <a:srcRect/>
          <a:stretch>
            <a:fillRect/>
          </a:stretch>
        </p:blipFill>
        <p:spPr bwMode="auto">
          <a:xfrm>
            <a:off x="-1" y="0"/>
            <a:ext cx="1403649" cy="1772816"/>
          </a:xfrm>
          <a:prstGeom prst="rect">
            <a:avLst/>
          </a:prstGeom>
          <a:noFill/>
          <a:ln w="9525">
            <a:noFill/>
            <a:miter lim="800000"/>
            <a:headEnd/>
            <a:tailEnd/>
          </a:ln>
        </p:spPr>
      </p:pic>
      <p:sp>
        <p:nvSpPr>
          <p:cNvPr id="111620" name="Rectangle 4"/>
          <p:cNvSpPr>
            <a:spLocks noGrp="1" noChangeArrowheads="1"/>
          </p:cNvSpPr>
          <p:nvPr>
            <p:ph type="title"/>
          </p:nvPr>
        </p:nvSpPr>
        <p:spPr>
          <a:xfrm>
            <a:off x="1547664" y="274638"/>
            <a:ext cx="7488833" cy="1143000"/>
          </a:xfrm>
        </p:spPr>
        <p:txBody>
          <a:bodyPr/>
          <a:lstStyle/>
          <a:p>
            <a:pPr eaLnBrk="1" hangingPunct="1">
              <a:defRPr/>
            </a:pPr>
            <a:r>
              <a:rPr lang="es-ES" sz="3600" b="1" dirty="0" smtClean="0">
                <a:solidFill>
                  <a:schemeClr val="bg1"/>
                </a:solidFill>
                <a:effectLst>
                  <a:outerShdw blurRad="38100" dist="38100" dir="2700000" algn="tl">
                    <a:srgbClr val="C0C0C0"/>
                  </a:outerShdw>
                </a:effectLst>
              </a:rPr>
              <a:t>¿NECESITAMOS REFORMA?</a:t>
            </a:r>
            <a:br>
              <a:rPr lang="es-ES" sz="3600" b="1" dirty="0" smtClean="0">
                <a:solidFill>
                  <a:schemeClr val="bg1"/>
                </a:solidFill>
                <a:effectLst>
                  <a:outerShdw blurRad="38100" dist="38100" dir="2700000" algn="tl">
                    <a:srgbClr val="C0C0C0"/>
                  </a:outerShdw>
                </a:effectLst>
              </a:rPr>
            </a:br>
            <a:r>
              <a:rPr lang="es-ES" sz="3600" b="1" dirty="0" smtClean="0">
                <a:solidFill>
                  <a:schemeClr val="bg1"/>
                </a:solidFill>
                <a:effectLst>
                  <a:outerShdw blurRad="38100" dist="38100" dir="2700000" algn="tl">
                    <a:srgbClr val="C0C0C0"/>
                  </a:outerShdw>
                </a:effectLst>
              </a:rPr>
              <a:t>¿QUÉ HA CAMBIADO?</a:t>
            </a:r>
            <a:endParaRPr lang="es-ES" sz="3600" b="1" dirty="0">
              <a:solidFill>
                <a:schemeClr val="bg1"/>
              </a:solidFill>
              <a:effectLst>
                <a:outerShdw blurRad="38100" dist="38100" dir="2700000" algn="tl">
                  <a:srgbClr val="C0C0C0"/>
                </a:outerShdw>
              </a:effectLst>
            </a:endParaRPr>
          </a:p>
        </p:txBody>
      </p:sp>
      <p:sp>
        <p:nvSpPr>
          <p:cNvPr id="3" name="2 Marcador de contenido"/>
          <p:cNvSpPr>
            <a:spLocks noGrp="1"/>
          </p:cNvSpPr>
          <p:nvPr>
            <p:ph sz="half" idx="2"/>
          </p:nvPr>
        </p:nvSpPr>
        <p:spPr>
          <a:xfrm>
            <a:off x="-1" y="1782362"/>
            <a:ext cx="4320480" cy="4958011"/>
          </a:xfrm>
        </p:spPr>
        <p:txBody>
          <a:bodyPr/>
          <a:lstStyle/>
          <a:p>
            <a:pPr marL="0" indent="0">
              <a:buNone/>
            </a:pPr>
            <a:r>
              <a:rPr lang="es-CO" sz="1800" dirty="0" smtClean="0">
                <a:solidFill>
                  <a:srgbClr val="002060"/>
                </a:solidFill>
              </a:rPr>
              <a:t>29/10/13 Entrevista en la W en defensa de la Ley Ordinaria</a:t>
            </a:r>
          </a:p>
          <a:p>
            <a:pPr marL="0" indent="0">
              <a:buNone/>
            </a:pPr>
            <a:endParaRPr lang="es-CO" sz="1800" dirty="0">
              <a:solidFill>
                <a:srgbClr val="002060"/>
              </a:solidFill>
            </a:endParaRPr>
          </a:p>
          <a:p>
            <a:pPr marL="0" indent="0" algn="just">
              <a:buNone/>
            </a:pPr>
            <a:r>
              <a:rPr lang="es-CO" sz="1800" dirty="0" smtClean="0">
                <a:solidFill>
                  <a:srgbClr val="002060"/>
                </a:solidFill>
              </a:rPr>
              <a:t>"</a:t>
            </a:r>
            <a:r>
              <a:rPr lang="es-CO" sz="1800" dirty="0">
                <a:solidFill>
                  <a:srgbClr val="002060"/>
                </a:solidFill>
              </a:rPr>
              <a:t>Este Gobierno recibió un sistema en crisis (…) Hemos venido tratando de arreglar el problema de una sistema que iba rumbo al colapso. </a:t>
            </a:r>
            <a:r>
              <a:rPr lang="es-CO" sz="1800" u="sng" dirty="0">
                <a:solidFill>
                  <a:srgbClr val="336600"/>
                </a:solidFill>
              </a:rPr>
              <a:t>Esta reforma busca seguir solucionando problemas estructurales, se busca evitar el colapso financiero al que iba</a:t>
            </a:r>
            <a:r>
              <a:rPr lang="es-CO" sz="1800" dirty="0">
                <a:solidFill>
                  <a:srgbClr val="002060"/>
                </a:solidFill>
              </a:rPr>
              <a:t>, y permitir a los hospitales brindar una mejor atención", aseguró el </a:t>
            </a:r>
            <a:r>
              <a:rPr lang="es-CO" sz="1800" dirty="0" smtClean="0">
                <a:solidFill>
                  <a:srgbClr val="002060"/>
                </a:solidFill>
              </a:rPr>
              <a:t>mandatario. – Gaviria</a:t>
            </a:r>
            <a:r>
              <a:rPr lang="es-CO" sz="1800" dirty="0">
                <a:solidFill>
                  <a:srgbClr val="002060"/>
                </a:solidFill>
              </a:rPr>
              <a:t>-</a:t>
            </a:r>
            <a:endParaRPr lang="es-CO" sz="1800" dirty="0" smtClean="0">
              <a:solidFill>
                <a:srgbClr val="002060"/>
              </a:solidFill>
            </a:endParaRPr>
          </a:p>
          <a:p>
            <a:pPr marL="0" indent="0" algn="ctr">
              <a:buNone/>
            </a:pPr>
            <a:r>
              <a:rPr lang="es-CO" sz="1800" dirty="0" smtClean="0">
                <a:solidFill>
                  <a:srgbClr val="002060"/>
                </a:solidFill>
              </a:rPr>
              <a:t> </a:t>
            </a:r>
            <a:r>
              <a:rPr lang="es-CO" sz="1800" b="1" dirty="0" smtClean="0">
                <a:solidFill>
                  <a:srgbClr val="002060"/>
                </a:solidFill>
              </a:rPr>
              <a:t>PEDAGOGIA JURÍDICA- GAVIRIA-</a:t>
            </a:r>
          </a:p>
          <a:p>
            <a:pPr marL="0" indent="0" algn="just">
              <a:buNone/>
            </a:pPr>
            <a:r>
              <a:rPr lang="es-CO" sz="1800" dirty="0" smtClean="0">
                <a:solidFill>
                  <a:srgbClr val="002060"/>
                </a:solidFill>
              </a:rPr>
              <a:t>Ley Estatutaria es:  el qué, marco </a:t>
            </a:r>
          </a:p>
          <a:p>
            <a:pPr marL="0" indent="0" algn="just">
              <a:buNone/>
            </a:pPr>
            <a:r>
              <a:rPr lang="es-CO" sz="1800" dirty="0" smtClean="0">
                <a:solidFill>
                  <a:srgbClr val="002060"/>
                </a:solidFill>
              </a:rPr>
              <a:t>Ley Ordinaria es el cómo se implementa la Estatutaria</a:t>
            </a:r>
            <a:endParaRPr lang="es-CO" sz="1800" dirty="0">
              <a:solidFill>
                <a:srgbClr val="002060"/>
              </a:solidFill>
            </a:endParaRPr>
          </a:p>
          <a:p>
            <a:pPr marL="0" indent="0">
              <a:buNone/>
            </a:pPr>
            <a:endParaRPr lang="es-CO" sz="1800" dirty="0">
              <a:solidFill>
                <a:srgbClr val="002060"/>
              </a:solidFill>
            </a:endParaRPr>
          </a:p>
          <a:p>
            <a:pPr marL="0" indent="0">
              <a:buNone/>
            </a:pPr>
            <a:endParaRPr lang="es-CO" sz="1800" dirty="0" smtClean="0">
              <a:solidFill>
                <a:srgbClr val="002060"/>
              </a:solidFill>
            </a:endParaRPr>
          </a:p>
          <a:p>
            <a:pPr marL="0" indent="0">
              <a:buNone/>
            </a:pPr>
            <a:endParaRPr lang="es-CO" sz="1800" dirty="0">
              <a:solidFill>
                <a:srgbClr val="002060"/>
              </a:solidFill>
            </a:endParaRPr>
          </a:p>
          <a:p>
            <a:pPr marL="0" indent="0">
              <a:buNone/>
            </a:pPr>
            <a:endParaRPr lang="es-CO" sz="1800" dirty="0" smtClean="0">
              <a:solidFill>
                <a:srgbClr val="002060"/>
              </a:solidFill>
            </a:endParaRPr>
          </a:p>
          <a:p>
            <a:pPr marL="0" indent="0">
              <a:buNone/>
            </a:pPr>
            <a:endParaRPr lang="es-CO" sz="1800" dirty="0">
              <a:solidFill>
                <a:srgbClr val="002060"/>
              </a:solidFill>
            </a:endParaRPr>
          </a:p>
          <a:p>
            <a:pPr marL="0" indent="0">
              <a:buNone/>
            </a:pPr>
            <a:endParaRPr lang="es-CO" sz="1800" dirty="0" smtClean="0">
              <a:solidFill>
                <a:srgbClr val="002060"/>
              </a:solidFill>
            </a:endParaRPr>
          </a:p>
          <a:p>
            <a:pPr marL="0" indent="0">
              <a:buNone/>
            </a:pPr>
            <a:endParaRPr lang="es-CO" sz="1800" dirty="0">
              <a:solidFill>
                <a:srgbClr val="002060"/>
              </a:solidFill>
            </a:endParaRPr>
          </a:p>
          <a:p>
            <a:pPr marL="0" indent="0">
              <a:buNone/>
            </a:pPr>
            <a:endParaRPr lang="es-CO" sz="1800" dirty="0" smtClean="0">
              <a:solidFill>
                <a:srgbClr val="002060"/>
              </a:solidFill>
            </a:endParaRPr>
          </a:p>
          <a:p>
            <a:pPr marL="0" indent="0">
              <a:buNone/>
            </a:pPr>
            <a:endParaRPr lang="es-CO" sz="1800" dirty="0">
              <a:solidFill>
                <a:srgbClr val="002060"/>
              </a:solidFill>
            </a:endParaRPr>
          </a:p>
        </p:txBody>
      </p:sp>
      <p:sp>
        <p:nvSpPr>
          <p:cNvPr id="4102"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4103"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 name="1 Marcador de contenido"/>
          <p:cNvSpPr>
            <a:spLocks noGrp="1"/>
          </p:cNvSpPr>
          <p:nvPr>
            <p:ph sz="half" idx="1"/>
          </p:nvPr>
        </p:nvSpPr>
        <p:spPr>
          <a:xfrm>
            <a:off x="5004048" y="1748405"/>
            <a:ext cx="4038600" cy="4958011"/>
          </a:xfrm>
        </p:spPr>
        <p:txBody>
          <a:bodyPr/>
          <a:lstStyle/>
          <a:p>
            <a:pPr marL="0" indent="0">
              <a:buNone/>
            </a:pPr>
            <a:r>
              <a:rPr lang="es-CO" sz="1600" dirty="0">
                <a:solidFill>
                  <a:srgbClr val="002060"/>
                </a:solidFill>
              </a:rPr>
              <a:t>El Tiempo </a:t>
            </a:r>
            <a:r>
              <a:rPr lang="es-CO" sz="1600" dirty="0" smtClean="0">
                <a:solidFill>
                  <a:srgbClr val="002060"/>
                </a:solidFill>
              </a:rPr>
              <a:t>5/06/14</a:t>
            </a:r>
          </a:p>
          <a:p>
            <a:pPr marL="0" indent="0">
              <a:buNone/>
            </a:pPr>
            <a:endParaRPr lang="es-CO" sz="1600" dirty="0">
              <a:solidFill>
                <a:srgbClr val="002060"/>
              </a:solidFill>
            </a:endParaRPr>
          </a:p>
          <a:p>
            <a:pPr marL="0" indent="0">
              <a:buNone/>
            </a:pPr>
            <a:r>
              <a:rPr lang="es-CO" sz="1600" dirty="0" smtClean="0">
                <a:solidFill>
                  <a:srgbClr val="002060"/>
                </a:solidFill>
              </a:rPr>
              <a:t>'El </a:t>
            </a:r>
            <a:r>
              <a:rPr lang="es-CO" sz="1600" dirty="0">
                <a:solidFill>
                  <a:srgbClr val="002060"/>
                </a:solidFill>
              </a:rPr>
              <a:t>80 % de la reforma de la salud ya está hecho': </a:t>
            </a:r>
            <a:r>
              <a:rPr lang="es-CO" sz="1600" dirty="0" err="1">
                <a:solidFill>
                  <a:srgbClr val="002060"/>
                </a:solidFill>
              </a:rPr>
              <a:t>Minsalud</a:t>
            </a:r>
            <a:endParaRPr lang="es-CO" sz="1600" dirty="0">
              <a:solidFill>
                <a:srgbClr val="002060"/>
              </a:solidFill>
            </a:endParaRPr>
          </a:p>
          <a:p>
            <a:pPr marL="0" indent="0" algn="just">
              <a:buNone/>
            </a:pPr>
            <a:r>
              <a:rPr lang="es-CO" sz="1600" dirty="0">
                <a:solidFill>
                  <a:srgbClr val="002060"/>
                </a:solidFill>
              </a:rPr>
              <a:t>Alejandro Gaviria reconoce que no se requiere una gran reforma, sino cambios </a:t>
            </a:r>
            <a:r>
              <a:rPr lang="es-CO" sz="1600" dirty="0" smtClean="0">
                <a:solidFill>
                  <a:srgbClr val="002060"/>
                </a:solidFill>
              </a:rPr>
              <a:t>graduales. </a:t>
            </a:r>
          </a:p>
          <a:p>
            <a:pPr marL="0" indent="0" algn="just">
              <a:buNone/>
            </a:pPr>
            <a:endParaRPr lang="es-CO" sz="1600" dirty="0">
              <a:solidFill>
                <a:srgbClr val="002060"/>
              </a:solidFill>
            </a:endParaRPr>
          </a:p>
          <a:p>
            <a:pPr marL="0" indent="0" algn="just">
              <a:buNone/>
            </a:pPr>
            <a:endParaRPr lang="es-CO" sz="1600" dirty="0">
              <a:solidFill>
                <a:srgbClr val="002060"/>
              </a:solidFill>
            </a:endParaRPr>
          </a:p>
          <a:p>
            <a:pPr marL="0" indent="0" algn="just">
              <a:buNone/>
            </a:pPr>
            <a:r>
              <a:rPr lang="es-CO" sz="1600" dirty="0">
                <a:solidFill>
                  <a:srgbClr val="002060"/>
                </a:solidFill>
              </a:rPr>
              <a:t>El Colombiano, 3/08/15</a:t>
            </a:r>
          </a:p>
          <a:p>
            <a:pPr marL="0" indent="0" algn="just">
              <a:buNone/>
            </a:pPr>
            <a:endParaRPr lang="es-CO" sz="1600" dirty="0" smtClean="0">
              <a:solidFill>
                <a:srgbClr val="002060"/>
              </a:solidFill>
            </a:endParaRPr>
          </a:p>
          <a:p>
            <a:pPr marL="0" indent="0" algn="just">
              <a:buNone/>
            </a:pPr>
            <a:r>
              <a:rPr lang="es-CO" sz="1600" dirty="0" smtClean="0">
                <a:solidFill>
                  <a:srgbClr val="002060"/>
                </a:solidFill>
              </a:rPr>
              <a:t>“</a:t>
            </a:r>
            <a:r>
              <a:rPr lang="es-CO" sz="1600" dirty="0">
                <a:solidFill>
                  <a:srgbClr val="002060"/>
                </a:solidFill>
              </a:rPr>
              <a:t>Ahora no es oportuno. Necesitamos reglas claras. Para que este sector se recupere se necesitan casi 4 billones de pesos por parte sector privado. Mientras solucionamos esto no podemos hacer la reforma estructural</a:t>
            </a:r>
            <a:r>
              <a:rPr lang="es-CO" sz="1600" dirty="0" smtClean="0">
                <a:solidFill>
                  <a:srgbClr val="002060"/>
                </a:solidFill>
              </a:rPr>
              <a:t>”. </a:t>
            </a:r>
            <a:r>
              <a:rPr lang="es-CO" sz="1600" dirty="0" err="1" smtClean="0">
                <a:solidFill>
                  <a:srgbClr val="002060"/>
                </a:solidFill>
              </a:rPr>
              <a:t>Minsalud</a:t>
            </a:r>
            <a:r>
              <a:rPr lang="es-CO" sz="1600" dirty="0" smtClean="0">
                <a:solidFill>
                  <a:srgbClr val="002060"/>
                </a:solidFill>
              </a:rPr>
              <a:t> </a:t>
            </a:r>
          </a:p>
          <a:p>
            <a:endParaRPr lang="es-CO" dirty="0"/>
          </a:p>
        </p:txBody>
      </p:sp>
    </p:spTree>
    <p:extLst>
      <p:ext uri="{BB962C8B-B14F-4D97-AF65-F5344CB8AC3E}">
        <p14:creationId xmlns:p14="http://schemas.microsoft.com/office/powerpoint/2010/main" val="4233699182"/>
      </p:ext>
    </p:extLst>
  </p:cSld>
  <p:clrMapOvr>
    <a:masterClrMapping/>
  </p:clrMapOvr>
  <p:transition spd="slow">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331641" y="182355"/>
            <a:ext cx="7812359" cy="1446445"/>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1907704" y="274638"/>
            <a:ext cx="7236296" cy="1143000"/>
          </a:xfrm>
        </p:spPr>
        <p:txBody>
          <a:bodyPr/>
          <a:lstStyle/>
          <a:p>
            <a:r>
              <a:rPr lang="es-CO" sz="3600" b="1" dirty="0" smtClean="0">
                <a:solidFill>
                  <a:schemeClr val="bg1"/>
                </a:solidFill>
              </a:rPr>
              <a:t>GENERACIÓN DE CONFIANZA</a:t>
            </a:r>
          </a:p>
        </p:txBody>
      </p:sp>
      <p:sp>
        <p:nvSpPr>
          <p:cNvPr id="19462" name="8 Marcador de contenido"/>
          <p:cNvSpPr>
            <a:spLocks noGrp="1"/>
          </p:cNvSpPr>
          <p:nvPr>
            <p:ph sz="half" idx="1"/>
          </p:nvPr>
        </p:nvSpPr>
        <p:spPr>
          <a:xfrm>
            <a:off x="35496" y="1916832"/>
            <a:ext cx="4460304" cy="4824536"/>
          </a:xfrm>
          <a:noFill/>
          <a:ln>
            <a:noFill/>
          </a:ln>
        </p:spPr>
        <p:txBody>
          <a:bodyPr/>
          <a:lstStyle/>
          <a:p>
            <a:pPr marL="0" indent="0" algn="just">
              <a:buNone/>
            </a:pPr>
            <a:r>
              <a:rPr lang="es-ES" sz="2000" dirty="0" smtClean="0">
                <a:solidFill>
                  <a:srgbClr val="002060"/>
                </a:solidFill>
              </a:rPr>
              <a:t>11/06/15 </a:t>
            </a:r>
            <a:r>
              <a:rPr lang="es-ES" sz="2000" dirty="0" smtClean="0">
                <a:solidFill>
                  <a:srgbClr val="002060"/>
                </a:solidFill>
              </a:rPr>
              <a:t> </a:t>
            </a:r>
            <a:r>
              <a:rPr lang="es-ES" sz="2000" dirty="0" err="1" smtClean="0">
                <a:solidFill>
                  <a:srgbClr val="002060"/>
                </a:solidFill>
              </a:rPr>
              <a:t>Minsalud</a:t>
            </a:r>
            <a:endParaRPr lang="es-ES" sz="2000" dirty="0" smtClean="0">
              <a:solidFill>
                <a:srgbClr val="002060"/>
              </a:solidFill>
            </a:endParaRPr>
          </a:p>
          <a:p>
            <a:pPr marL="0" indent="0" algn="just">
              <a:buNone/>
            </a:pPr>
            <a:endParaRPr lang="es-ES" sz="3600" dirty="0">
              <a:solidFill>
                <a:srgbClr val="002060"/>
              </a:solidFill>
            </a:endParaRPr>
          </a:p>
          <a:p>
            <a:pPr marL="0" indent="0" algn="just">
              <a:buNone/>
            </a:pPr>
            <a:r>
              <a:rPr lang="es-ES" sz="2000" dirty="0" smtClean="0">
                <a:solidFill>
                  <a:srgbClr val="002060"/>
                </a:solidFill>
              </a:rPr>
              <a:t>“Generación de confianza uno de los principales desafíos”.</a:t>
            </a:r>
          </a:p>
          <a:p>
            <a:pPr marL="0" indent="0" algn="just">
              <a:buNone/>
            </a:pPr>
            <a:endParaRPr lang="es-ES" sz="2000" dirty="0" smtClean="0">
              <a:solidFill>
                <a:srgbClr val="002060"/>
              </a:solidFill>
            </a:endParaRPr>
          </a:p>
          <a:p>
            <a:pPr marL="0" indent="0" algn="just">
              <a:buNone/>
            </a:pPr>
            <a:r>
              <a:rPr lang="es-ES" sz="2000" dirty="0" smtClean="0">
                <a:solidFill>
                  <a:srgbClr val="002060"/>
                </a:solidFill>
              </a:rPr>
              <a:t>		Definición</a:t>
            </a:r>
          </a:p>
          <a:p>
            <a:pPr marL="0" indent="0" algn="just">
              <a:buNone/>
            </a:pPr>
            <a:endParaRPr lang="es-ES" sz="2000" dirty="0">
              <a:solidFill>
                <a:srgbClr val="002060"/>
              </a:solidFill>
            </a:endParaRPr>
          </a:p>
          <a:p>
            <a:pPr marL="0" indent="0" algn="just">
              <a:buNone/>
            </a:pPr>
            <a:r>
              <a:rPr lang="es-ES" sz="2000" dirty="0" smtClean="0">
                <a:solidFill>
                  <a:srgbClr val="002060"/>
                </a:solidFill>
              </a:rPr>
              <a:t>Confianza: “Seguridad o esperanza firme que alguien tiene de otro individuo”.</a:t>
            </a:r>
            <a:endParaRPr lang="es-ES" sz="2000" dirty="0">
              <a:solidFill>
                <a:srgbClr val="002060"/>
              </a:solidFill>
            </a:endParaRPr>
          </a:p>
          <a:p>
            <a:pPr marL="0" indent="0" algn="just">
              <a:buNone/>
            </a:pPr>
            <a:endParaRPr lang="es-ES" sz="2000" dirty="0" smtClean="0">
              <a:solidFill>
                <a:srgbClr val="002060"/>
              </a:solidFill>
            </a:endParaRPr>
          </a:p>
        </p:txBody>
      </p:sp>
      <p:sp>
        <p:nvSpPr>
          <p:cNvPr id="3" name="2 Marcador de contenido"/>
          <p:cNvSpPr>
            <a:spLocks noGrp="1"/>
          </p:cNvSpPr>
          <p:nvPr>
            <p:ph sz="half" idx="2"/>
          </p:nvPr>
        </p:nvSpPr>
        <p:spPr>
          <a:xfrm>
            <a:off x="4807024" y="1773239"/>
            <a:ext cx="4336976" cy="5084762"/>
          </a:xfrm>
        </p:spPr>
        <p:txBody>
          <a:bodyPr/>
          <a:lstStyle/>
          <a:p>
            <a:pPr marL="0" indent="0" algn="ctr">
              <a:buNone/>
            </a:pPr>
            <a:r>
              <a:rPr lang="es-CO" sz="2000" dirty="0" smtClean="0">
                <a:solidFill>
                  <a:srgbClr val="002060"/>
                </a:solidFill>
              </a:rPr>
              <a:t>REQUERIMIENTOS</a:t>
            </a:r>
          </a:p>
          <a:p>
            <a:pPr marL="0" indent="0" algn="ctr">
              <a:buNone/>
            </a:pPr>
            <a:endParaRPr lang="es-CO" sz="2000" dirty="0">
              <a:solidFill>
                <a:srgbClr val="002060"/>
              </a:solidFill>
            </a:endParaRPr>
          </a:p>
          <a:p>
            <a:pPr marL="457200" indent="-457200" algn="just">
              <a:buAutoNum type="arabicPeriod"/>
            </a:pPr>
            <a:r>
              <a:rPr lang="es-CO" sz="2000" dirty="0" smtClean="0">
                <a:solidFill>
                  <a:srgbClr val="002060"/>
                </a:solidFill>
              </a:rPr>
              <a:t>Coherencia entre el discurso y el hacer. «Cese bilateral»</a:t>
            </a:r>
          </a:p>
          <a:p>
            <a:pPr marL="457200" indent="-457200" algn="just">
              <a:buAutoNum type="arabicPeriod"/>
            </a:pPr>
            <a:endParaRPr lang="es-CO" sz="2000" dirty="0">
              <a:solidFill>
                <a:srgbClr val="002060"/>
              </a:solidFill>
            </a:endParaRPr>
          </a:p>
          <a:p>
            <a:pPr marL="457200" indent="-457200" algn="just">
              <a:buAutoNum type="arabicPeriod"/>
            </a:pPr>
            <a:r>
              <a:rPr lang="es-CO" sz="2000" dirty="0" smtClean="0">
                <a:solidFill>
                  <a:srgbClr val="002060"/>
                </a:solidFill>
              </a:rPr>
              <a:t> Equidad en la normatividad.</a:t>
            </a:r>
          </a:p>
          <a:p>
            <a:pPr marL="457200" indent="-457200" algn="just">
              <a:buAutoNum type="arabicPeriod"/>
            </a:pPr>
            <a:endParaRPr lang="es-CO" sz="2000" dirty="0">
              <a:solidFill>
                <a:srgbClr val="002060"/>
              </a:solidFill>
            </a:endParaRPr>
          </a:p>
          <a:p>
            <a:pPr marL="457200" indent="-457200" algn="just">
              <a:buAutoNum type="arabicPeriod"/>
            </a:pPr>
            <a:r>
              <a:rPr lang="es-CO" sz="2000" dirty="0" smtClean="0">
                <a:solidFill>
                  <a:srgbClr val="002060"/>
                </a:solidFill>
              </a:rPr>
              <a:t> Cuentas claras entre EPS- IPS</a:t>
            </a:r>
          </a:p>
          <a:p>
            <a:pPr marL="457200" indent="-457200" algn="just">
              <a:buAutoNum type="arabicPeriod"/>
            </a:pPr>
            <a:endParaRPr lang="es-CO" sz="2000" dirty="0">
              <a:solidFill>
                <a:srgbClr val="002060"/>
              </a:solidFill>
            </a:endParaRPr>
          </a:p>
          <a:p>
            <a:pPr marL="457200" indent="-457200" algn="just">
              <a:buAutoNum type="arabicPeriod"/>
            </a:pPr>
            <a:r>
              <a:rPr lang="es-CO" sz="2000" dirty="0" smtClean="0">
                <a:solidFill>
                  <a:srgbClr val="002060"/>
                </a:solidFill>
              </a:rPr>
              <a:t> Igualdad de condiciones para los actores.</a:t>
            </a:r>
          </a:p>
          <a:p>
            <a:pPr marL="457200" indent="-457200" algn="just">
              <a:buAutoNum type="arabicPeriod"/>
            </a:pPr>
            <a:endParaRPr lang="es-CO" sz="2000" dirty="0">
              <a:solidFill>
                <a:srgbClr val="002060"/>
              </a:solidFill>
            </a:endParaRPr>
          </a:p>
          <a:p>
            <a:pPr marL="0" indent="0" algn="just">
              <a:buNone/>
            </a:pPr>
            <a:endParaRPr lang="es-CO" sz="2000" dirty="0">
              <a:solidFill>
                <a:srgbClr val="002060"/>
              </a:solidFill>
            </a:endParaRPr>
          </a:p>
        </p:txBody>
      </p:sp>
      <p:pic>
        <p:nvPicPr>
          <p:cNvPr id="19463" name="Picture 3"/>
          <p:cNvPicPr>
            <a:picLocks noChangeAspect="1" noChangeArrowheads="1"/>
          </p:cNvPicPr>
          <p:nvPr/>
        </p:nvPicPr>
        <p:blipFill>
          <a:blip r:embed="rId3" cstate="print"/>
          <a:srcRect/>
          <a:stretch>
            <a:fillRect/>
          </a:stretch>
        </p:blipFill>
        <p:spPr bwMode="auto">
          <a:xfrm>
            <a:off x="179512" y="0"/>
            <a:ext cx="1331640" cy="1773238"/>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143780583"/>
      </p:ext>
    </p:extLst>
  </p:cSld>
  <p:clrMapOvr>
    <a:masterClrMapping/>
  </p:clrMapOvr>
  <p:transition spd="slow">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3" cstate="print"/>
          <a:srcRect/>
          <a:stretch>
            <a:fillRect/>
          </a:stretch>
        </p:blipFill>
        <p:spPr bwMode="auto">
          <a:xfrm>
            <a:off x="0" y="0"/>
            <a:ext cx="2195513" cy="1628775"/>
          </a:xfrm>
          <a:prstGeom prst="rect">
            <a:avLst/>
          </a:prstGeom>
          <a:noFill/>
          <a:ln w="9525">
            <a:noFill/>
            <a:miter lim="800000"/>
            <a:headEnd/>
            <a:tailEnd/>
          </a:ln>
        </p:spPr>
      </p:pic>
      <p:sp>
        <p:nvSpPr>
          <p:cNvPr id="37891" name="Rectangle 11"/>
          <p:cNvSpPr>
            <a:spLocks noChangeArrowheads="1"/>
          </p:cNvSpPr>
          <p:nvPr/>
        </p:nvSpPr>
        <p:spPr bwMode="auto">
          <a:xfrm>
            <a:off x="852488" y="1878013"/>
            <a:ext cx="7559675" cy="16557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2050" name="Rectangle 2"/>
          <p:cNvSpPr>
            <a:spLocks noGrp="1" noChangeArrowheads="1"/>
          </p:cNvSpPr>
          <p:nvPr>
            <p:ph type="ctrTitle"/>
          </p:nvPr>
        </p:nvSpPr>
        <p:spPr>
          <a:xfrm>
            <a:off x="865188" y="1878013"/>
            <a:ext cx="7772400" cy="1665287"/>
          </a:xfrm>
        </p:spPr>
        <p:txBody>
          <a:bodyPr/>
          <a:lstStyle/>
          <a:p>
            <a:pPr eaLnBrk="1" hangingPunct="1">
              <a:defRPr/>
            </a:pPr>
            <a:r>
              <a:rPr lang="es-ES" sz="8000" b="1" dirty="0" smtClean="0">
                <a:solidFill>
                  <a:schemeClr val="bg1"/>
                </a:solidFill>
                <a:effectLst>
                  <a:outerShdw blurRad="38100" dist="38100" dir="2700000" algn="tl">
                    <a:srgbClr val="C0C0C0"/>
                  </a:outerShdw>
                </a:effectLst>
              </a:rPr>
              <a:t>¡</a:t>
            </a:r>
            <a:r>
              <a:rPr lang="es-ES" sz="7200" b="1" dirty="0" smtClean="0">
                <a:solidFill>
                  <a:schemeClr val="bg1"/>
                </a:solidFill>
                <a:effectLst>
                  <a:outerShdw blurRad="38100" dist="38100" dir="2700000" algn="tl">
                    <a:srgbClr val="C0C0C0"/>
                  </a:outerShdw>
                </a:effectLst>
              </a:rPr>
              <a:t>BIENVENIDOS</a:t>
            </a:r>
            <a:r>
              <a:rPr lang="es-ES" sz="7200" b="1" dirty="0" smtClean="0">
                <a:solidFill>
                  <a:schemeClr val="bg1"/>
                </a:solidFill>
                <a:effectLst>
                  <a:outerShdw blurRad="38100" dist="38100" dir="2700000" algn="tl">
                    <a:srgbClr val="C0C0C0"/>
                  </a:outerShdw>
                </a:effectLst>
              </a:rPr>
              <a:t>!</a:t>
            </a:r>
            <a:endParaRPr lang="es-ES" sz="7200" b="1" dirty="0">
              <a:solidFill>
                <a:schemeClr val="bg1"/>
              </a:solidFill>
              <a:effectLst>
                <a:outerShdw blurRad="38100" dist="38100" dir="2700000" algn="tl">
                  <a:srgbClr val="C0C0C0"/>
                </a:outerShdw>
              </a:effectLst>
            </a:endParaRPr>
          </a:p>
        </p:txBody>
      </p:sp>
      <p:sp>
        <p:nvSpPr>
          <p:cNvPr id="37893" name="Line 13"/>
          <p:cNvSpPr>
            <a:spLocks noChangeShapeType="1"/>
          </p:cNvSpPr>
          <p:nvPr/>
        </p:nvSpPr>
        <p:spPr bwMode="auto">
          <a:xfrm>
            <a:off x="1692275" y="4868863"/>
            <a:ext cx="6119813" cy="0"/>
          </a:xfrm>
          <a:prstGeom prst="line">
            <a:avLst/>
          </a:prstGeom>
          <a:noFill/>
          <a:ln w="38100">
            <a:solidFill>
              <a:srgbClr val="0099FF"/>
            </a:solidFill>
            <a:round/>
            <a:headEnd/>
            <a:tailEnd/>
          </a:ln>
        </p:spPr>
        <p:txBody>
          <a:bodyPr/>
          <a:lstStyle/>
          <a:p>
            <a:endParaRPr lang="es-CO"/>
          </a:p>
        </p:txBody>
      </p:sp>
      <p:sp>
        <p:nvSpPr>
          <p:cNvPr id="6" name="28 CuadroTexto"/>
          <p:cNvSpPr txBox="1">
            <a:spLocks noChangeArrowheads="1"/>
          </p:cNvSpPr>
          <p:nvPr/>
        </p:nvSpPr>
        <p:spPr bwMode="auto">
          <a:xfrm>
            <a:off x="684213" y="5041900"/>
            <a:ext cx="7848600" cy="1815882"/>
          </a:xfrm>
          <a:prstGeom prst="rect">
            <a:avLst/>
          </a:prstGeom>
          <a:noFill/>
          <a:ln>
            <a:noFill/>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auto" hangingPunct="1">
              <a:spcBef>
                <a:spcPts val="0"/>
              </a:spcBef>
              <a:spcAft>
                <a:spcPts val="0"/>
              </a:spcAft>
              <a:defRPr/>
            </a:pPr>
            <a:r>
              <a:rPr lang="es-CO" sz="2800" kern="0" dirty="0" smtClean="0">
                <a:solidFill>
                  <a:srgbClr val="002060"/>
                </a:solidFill>
                <a:hlinkClick r:id="rId4"/>
              </a:rPr>
              <a:t>acesi.asociacion@gmail.com</a:t>
            </a:r>
            <a:r>
              <a:rPr lang="es-CO" sz="2800" kern="0" dirty="0" smtClean="0">
                <a:solidFill>
                  <a:srgbClr val="002060"/>
                </a:solidFill>
              </a:rPr>
              <a:t> </a:t>
            </a:r>
          </a:p>
          <a:p>
            <a:pPr algn="ctr" eaLnBrk="1" fontAlgn="auto" hangingPunct="1">
              <a:spcBef>
                <a:spcPts val="0"/>
              </a:spcBef>
              <a:spcAft>
                <a:spcPts val="0"/>
              </a:spcAft>
              <a:defRPr/>
            </a:pPr>
            <a:r>
              <a:rPr lang="es-CO" sz="2800" kern="0" dirty="0" smtClean="0">
                <a:solidFill>
                  <a:srgbClr val="002060"/>
                </a:solidFill>
                <a:hlinkClick r:id="rId5"/>
              </a:rPr>
              <a:t>www.acesi.com</a:t>
            </a:r>
            <a:endParaRPr lang="es-CO" sz="2800" kern="0" dirty="0" smtClean="0">
              <a:solidFill>
                <a:srgbClr val="002060"/>
              </a:solidFill>
            </a:endParaRPr>
          </a:p>
          <a:p>
            <a:pPr algn="ctr" eaLnBrk="1" fontAlgn="auto" hangingPunct="1">
              <a:spcBef>
                <a:spcPts val="0"/>
              </a:spcBef>
              <a:spcAft>
                <a:spcPts val="0"/>
              </a:spcAft>
              <a:defRPr/>
            </a:pPr>
            <a:r>
              <a:rPr lang="es-CO" sz="2800" kern="0" dirty="0" smtClean="0">
                <a:solidFill>
                  <a:srgbClr val="002060"/>
                </a:solidFill>
              </a:rPr>
              <a:t>@</a:t>
            </a:r>
            <a:r>
              <a:rPr lang="es-CO" sz="2800" kern="0" dirty="0" err="1" smtClean="0">
                <a:solidFill>
                  <a:srgbClr val="002060"/>
                </a:solidFill>
              </a:rPr>
              <a:t>acesihospitales</a:t>
            </a:r>
            <a:r>
              <a:rPr lang="es-CO" sz="2800" kern="0" dirty="0" smtClean="0">
                <a:solidFill>
                  <a:srgbClr val="002060"/>
                </a:solidFill>
              </a:rPr>
              <a:t> </a:t>
            </a:r>
          </a:p>
          <a:p>
            <a:pPr algn="ctr" eaLnBrk="1" fontAlgn="auto" hangingPunct="1">
              <a:spcBef>
                <a:spcPts val="0"/>
              </a:spcBef>
              <a:spcAft>
                <a:spcPts val="0"/>
              </a:spcAft>
              <a:defRPr/>
            </a:pPr>
            <a:endParaRPr lang="es-CO" sz="2800" kern="0" dirty="0" smtClean="0">
              <a:solidFill>
                <a:srgbClr val="000000"/>
              </a:solidFill>
            </a:endParaRPr>
          </a:p>
        </p:txBody>
      </p:sp>
    </p:spTree>
  </p:cSld>
  <p:clrMapOvr>
    <a:masterClrMapping/>
  </p:clrMapOvr>
  <p:transition spd="slow">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85750" y="2820629"/>
            <a:ext cx="8858250" cy="1637928"/>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pic>
        <p:nvPicPr>
          <p:cNvPr id="18435" name="Picture 3"/>
          <p:cNvPicPr>
            <a:picLocks noChangeAspect="1" noChangeArrowheads="1"/>
          </p:cNvPicPr>
          <p:nvPr/>
        </p:nvPicPr>
        <p:blipFill>
          <a:blip r:embed="rId3" cstate="print"/>
          <a:srcRect/>
          <a:stretch>
            <a:fillRect/>
          </a:stretch>
        </p:blipFill>
        <p:spPr bwMode="auto">
          <a:xfrm>
            <a:off x="0" y="0"/>
            <a:ext cx="2339975" cy="1916113"/>
          </a:xfrm>
          <a:prstGeom prst="rect">
            <a:avLst/>
          </a:prstGeom>
          <a:noFill/>
          <a:ln w="9525">
            <a:noFill/>
            <a:miter lim="800000"/>
            <a:headEnd/>
            <a:tailEnd/>
          </a:ln>
        </p:spPr>
      </p:pic>
      <p:sp>
        <p:nvSpPr>
          <p:cNvPr id="111620" name="Rectangle 4"/>
          <p:cNvSpPr>
            <a:spLocks noGrp="1" noChangeArrowheads="1"/>
          </p:cNvSpPr>
          <p:nvPr>
            <p:ph type="title"/>
          </p:nvPr>
        </p:nvSpPr>
        <p:spPr>
          <a:xfrm>
            <a:off x="285750" y="2888606"/>
            <a:ext cx="8827579" cy="1501974"/>
          </a:xfrm>
        </p:spPr>
        <p:txBody>
          <a:bodyPr/>
          <a:lstStyle/>
          <a:p>
            <a:pPr algn="ctr" eaLnBrk="1" hangingPunct="1">
              <a:defRPr/>
            </a:pPr>
            <a:r>
              <a:rPr lang="es-ES" sz="6000" dirty="0" smtClean="0">
                <a:solidFill>
                  <a:schemeClr val="bg1"/>
                </a:solidFill>
                <a:effectLst>
                  <a:outerShdw blurRad="38100" dist="38100" dir="2700000" algn="tl">
                    <a:srgbClr val="C0C0C0"/>
                  </a:outerShdw>
                </a:effectLst>
              </a:rPr>
              <a:t>MITOS Y REALIDADES</a:t>
            </a:r>
            <a:endParaRPr lang="es-ES" sz="6000" dirty="0">
              <a:solidFill>
                <a:schemeClr val="bg1"/>
              </a:solidFill>
              <a:effectLst>
                <a:outerShdw blurRad="38100" dist="38100" dir="2700000" algn="tl">
                  <a:srgbClr val="C0C0C0"/>
                </a:outerShdw>
              </a:effectLst>
            </a:endParaRPr>
          </a:p>
        </p:txBody>
      </p:sp>
      <p:sp>
        <p:nvSpPr>
          <p:cNvPr id="111621" name="Text Box 5"/>
          <p:cNvSpPr txBox="1">
            <a:spLocks noChangeArrowheads="1"/>
          </p:cNvSpPr>
          <p:nvPr/>
        </p:nvSpPr>
        <p:spPr bwMode="auto">
          <a:xfrm>
            <a:off x="2159000" y="1125538"/>
            <a:ext cx="7308850" cy="641350"/>
          </a:xfrm>
          <a:prstGeom prst="rect">
            <a:avLst/>
          </a:prstGeom>
          <a:noFill/>
          <a:ln w="9525">
            <a:noFill/>
            <a:miter lim="800000"/>
            <a:headEnd/>
            <a:tailEnd/>
          </a:ln>
          <a:effectLst/>
        </p:spPr>
        <p:txBody>
          <a:bodyPr>
            <a:spAutoFit/>
          </a:bodyPr>
          <a:lstStyle/>
          <a:p>
            <a:pPr algn="ctr">
              <a:spcBef>
                <a:spcPct val="50000"/>
              </a:spcBef>
              <a:defRPr/>
            </a:pPr>
            <a:r>
              <a:rPr lang="es-ES" sz="1800">
                <a:effectLst>
                  <a:outerShdw blurRad="38100" dist="38100" dir="2700000" algn="tl">
                    <a:srgbClr val="C0C0C0"/>
                  </a:outerShdw>
                </a:effectLst>
                <a:ea typeface="Arial Unicode MS" pitchFamily="34" charset="-128"/>
                <a:cs typeface="Arial Unicode MS" pitchFamily="34" charset="-128"/>
              </a:rPr>
              <a:t>ASOCIACIÓN COLOMBIANA DE EMPRESAS SOCIALES DEL ESTADO Y HOSPITALES PÚBLICOS  </a:t>
            </a:r>
          </a:p>
        </p:txBody>
      </p:sp>
      <p:sp>
        <p:nvSpPr>
          <p:cNvPr id="18438"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8439"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47664" y="182355"/>
            <a:ext cx="7488832" cy="1446445"/>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1547664" y="274638"/>
            <a:ext cx="7488832" cy="1354162"/>
          </a:xfrm>
        </p:spPr>
        <p:txBody>
          <a:bodyPr/>
          <a:lstStyle/>
          <a:p>
            <a:r>
              <a:rPr lang="es-CO" sz="4000" b="1" dirty="0" smtClean="0">
                <a:solidFill>
                  <a:schemeClr val="bg1"/>
                </a:solidFill>
              </a:rPr>
              <a:t>MINSALUD Vs BANCO MUNDIAL </a:t>
            </a:r>
            <a:r>
              <a:rPr lang="es-CO" sz="1800" b="1" dirty="0" smtClean="0">
                <a:solidFill>
                  <a:schemeClr val="bg1"/>
                </a:solidFill>
              </a:rPr>
              <a:t>(Sept 2014)</a:t>
            </a:r>
            <a:endParaRPr lang="es-CO" sz="1800" b="1" dirty="0" smtClean="0">
              <a:solidFill>
                <a:schemeClr val="bg1"/>
              </a:solidFill>
            </a:endParaRPr>
          </a:p>
        </p:txBody>
      </p:sp>
      <p:sp>
        <p:nvSpPr>
          <p:cNvPr id="19462" name="8 Marcador de contenido"/>
          <p:cNvSpPr>
            <a:spLocks noGrp="1"/>
          </p:cNvSpPr>
          <p:nvPr>
            <p:ph sz="half" idx="1"/>
          </p:nvPr>
        </p:nvSpPr>
        <p:spPr>
          <a:xfrm>
            <a:off x="23191" y="1773238"/>
            <a:ext cx="4495800" cy="5084762"/>
          </a:xfrm>
          <a:noFill/>
          <a:ln>
            <a:noFill/>
          </a:ln>
        </p:spPr>
        <p:txBody>
          <a:bodyPr/>
          <a:lstStyle/>
          <a:p>
            <a:pPr marL="0" indent="0" algn="just">
              <a:buNone/>
            </a:pPr>
            <a:r>
              <a:rPr lang="es-ES" sz="2000" b="1" dirty="0" smtClean="0">
                <a:solidFill>
                  <a:srgbClr val="002060"/>
                </a:solidFill>
              </a:rPr>
              <a:t>LOGROS DEL SISTEMA DE SISTEMA:</a:t>
            </a:r>
          </a:p>
          <a:p>
            <a:pPr marL="514350" indent="-514350" algn="just">
              <a:buAutoNum type="arabicPeriod"/>
            </a:pPr>
            <a:r>
              <a:rPr lang="es-ES" sz="2000" dirty="0" smtClean="0">
                <a:solidFill>
                  <a:srgbClr val="002060"/>
                </a:solidFill>
              </a:rPr>
              <a:t>En </a:t>
            </a:r>
            <a:r>
              <a:rPr lang="es-ES" sz="2000" dirty="0">
                <a:solidFill>
                  <a:srgbClr val="002060"/>
                </a:solidFill>
              </a:rPr>
              <a:t>solo dos décadas, Colombia avanzó rápidamente hacia la cobertura universal en salud. Actualmente </a:t>
            </a:r>
            <a:r>
              <a:rPr lang="es-ES" sz="2000" u="sng" dirty="0">
                <a:solidFill>
                  <a:srgbClr val="002060"/>
                </a:solidFill>
              </a:rPr>
              <a:t>98% de los colombianos cuentan con un seguro de salud.</a:t>
            </a:r>
            <a:r>
              <a:rPr lang="es-ES" sz="2000" dirty="0">
                <a:solidFill>
                  <a:srgbClr val="002060"/>
                </a:solidFill>
              </a:rPr>
              <a:t> </a:t>
            </a:r>
            <a:r>
              <a:rPr lang="es-ES" sz="2000" u="sng" dirty="0">
                <a:solidFill>
                  <a:srgbClr val="002060"/>
                </a:solidFill>
              </a:rPr>
              <a:t>El paquete de beneficios es igual para todos.</a:t>
            </a:r>
            <a:r>
              <a:rPr lang="es-ES" sz="2000" dirty="0">
                <a:solidFill>
                  <a:srgbClr val="002060"/>
                </a:solidFill>
              </a:rPr>
              <a:t> El gasto de bolsillo (medido como porcentaje del gasto total) es uno de los más bajos de América Latina y del mundo en desarrollo. </a:t>
            </a:r>
            <a:endParaRPr lang="es-ES" sz="2000" dirty="0" smtClean="0">
              <a:solidFill>
                <a:srgbClr val="002060"/>
              </a:solidFill>
            </a:endParaRPr>
          </a:p>
          <a:p>
            <a:pPr marL="0" indent="0">
              <a:buNone/>
            </a:pPr>
            <a:r>
              <a:rPr lang="es-ES" sz="2800" dirty="0" smtClean="0">
                <a:solidFill>
                  <a:srgbClr val="002060"/>
                </a:solidFill>
              </a:rPr>
              <a:t> </a:t>
            </a:r>
          </a:p>
          <a:p>
            <a:pPr marL="0" indent="0">
              <a:buNone/>
            </a:pPr>
            <a:r>
              <a:rPr lang="es-ES" sz="2800" dirty="0"/>
              <a:t/>
            </a:r>
            <a:br>
              <a:rPr lang="es-ES" sz="2800" dirty="0"/>
            </a:br>
            <a:endParaRPr lang="es-ES" sz="2800" dirty="0" smtClean="0">
              <a:solidFill>
                <a:srgbClr val="002060"/>
              </a:solidFill>
            </a:endParaRPr>
          </a:p>
        </p:txBody>
      </p:sp>
      <p:sp>
        <p:nvSpPr>
          <p:cNvPr id="3" name="Marcador de contenido 2"/>
          <p:cNvSpPr>
            <a:spLocks noGrp="1"/>
          </p:cNvSpPr>
          <p:nvPr>
            <p:ph sz="half" idx="2"/>
          </p:nvPr>
        </p:nvSpPr>
        <p:spPr>
          <a:xfrm>
            <a:off x="4648200" y="1773238"/>
            <a:ext cx="4388296" cy="5084762"/>
          </a:xfrm>
        </p:spPr>
        <p:txBody>
          <a:bodyPr/>
          <a:lstStyle/>
          <a:p>
            <a:pPr marL="0" lvl="0" indent="0" algn="just">
              <a:buNone/>
            </a:pPr>
            <a:endParaRPr lang="es-ES" sz="2400" dirty="0">
              <a:solidFill>
                <a:srgbClr val="002060"/>
              </a:solidFill>
            </a:endParaRPr>
          </a:p>
          <a:p>
            <a:endParaRPr lang="es-CO" sz="2400" dirty="0"/>
          </a:p>
        </p:txBody>
      </p:sp>
      <p:pic>
        <p:nvPicPr>
          <p:cNvPr id="19463" name="Picture 3"/>
          <p:cNvPicPr>
            <a:picLocks noChangeAspect="1" noChangeArrowheads="1"/>
          </p:cNvPicPr>
          <p:nvPr/>
        </p:nvPicPr>
        <p:blipFill>
          <a:blip r:embed="rId3" cstate="print"/>
          <a:srcRect/>
          <a:stretch>
            <a:fillRect/>
          </a:stretch>
        </p:blipFill>
        <p:spPr bwMode="auto">
          <a:xfrm>
            <a:off x="1" y="0"/>
            <a:ext cx="1331640" cy="1773238"/>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4788025" y="1773238"/>
            <a:ext cx="4355976" cy="5084762"/>
          </a:xfrm>
          <a:prstGeom prst="rect">
            <a:avLst/>
          </a:prstGeom>
          <a:noFill/>
          <a:ln>
            <a:noFill/>
          </a:ln>
        </p:spPr>
      </p:pic>
    </p:spTree>
    <p:extLst>
      <p:ext uri="{BB962C8B-B14F-4D97-AF65-F5344CB8AC3E}">
        <p14:creationId xmlns:p14="http://schemas.microsoft.com/office/powerpoint/2010/main" val="2294713167"/>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547664" y="182355"/>
            <a:ext cx="7488832" cy="1446445"/>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1547664" y="274638"/>
            <a:ext cx="7488832" cy="1143000"/>
          </a:xfrm>
        </p:spPr>
        <p:txBody>
          <a:bodyPr/>
          <a:lstStyle/>
          <a:p>
            <a:r>
              <a:rPr lang="es-CO" b="1" dirty="0" smtClean="0">
                <a:solidFill>
                  <a:schemeClr val="bg1"/>
                </a:solidFill>
              </a:rPr>
              <a:t>COBERTURA Vs ACCESO</a:t>
            </a:r>
          </a:p>
        </p:txBody>
      </p:sp>
      <p:sp>
        <p:nvSpPr>
          <p:cNvPr id="19462" name="8 Marcador de contenido"/>
          <p:cNvSpPr>
            <a:spLocks noGrp="1"/>
          </p:cNvSpPr>
          <p:nvPr>
            <p:ph sz="half" idx="1"/>
          </p:nvPr>
        </p:nvSpPr>
        <p:spPr>
          <a:xfrm>
            <a:off x="23191" y="1773238"/>
            <a:ext cx="4495800" cy="5084762"/>
          </a:xfrm>
          <a:noFill/>
          <a:ln>
            <a:noFill/>
          </a:ln>
        </p:spPr>
        <p:txBody>
          <a:bodyPr/>
          <a:lstStyle/>
          <a:p>
            <a:pPr marL="0" indent="0" algn="just">
              <a:buNone/>
            </a:pPr>
            <a:r>
              <a:rPr lang="es-ES" sz="2000" b="1" dirty="0" smtClean="0">
                <a:solidFill>
                  <a:srgbClr val="002060"/>
                </a:solidFill>
              </a:rPr>
              <a:t>LOGROS DEL SISTEMA DE SISTEMA:</a:t>
            </a:r>
          </a:p>
          <a:p>
            <a:pPr marL="514350" indent="-514350" algn="just">
              <a:buAutoNum type="arabicPeriod"/>
            </a:pPr>
            <a:r>
              <a:rPr lang="es-ES" sz="2000" dirty="0" smtClean="0">
                <a:solidFill>
                  <a:srgbClr val="002060"/>
                </a:solidFill>
              </a:rPr>
              <a:t>En </a:t>
            </a:r>
            <a:r>
              <a:rPr lang="es-ES" sz="2000" dirty="0">
                <a:solidFill>
                  <a:srgbClr val="002060"/>
                </a:solidFill>
              </a:rPr>
              <a:t>solo dos décadas, Colombia avanzó rápidamente hacia la cobertura universal en salud. Actualmente </a:t>
            </a:r>
            <a:r>
              <a:rPr lang="es-ES" sz="2000" u="sng" dirty="0">
                <a:solidFill>
                  <a:srgbClr val="002060"/>
                </a:solidFill>
              </a:rPr>
              <a:t>98% de los colombianos cuentan con un seguro de salud.</a:t>
            </a:r>
            <a:r>
              <a:rPr lang="es-ES" sz="2000" dirty="0">
                <a:solidFill>
                  <a:srgbClr val="002060"/>
                </a:solidFill>
              </a:rPr>
              <a:t> </a:t>
            </a:r>
            <a:r>
              <a:rPr lang="es-ES" sz="2000" u="sng" dirty="0">
                <a:solidFill>
                  <a:srgbClr val="002060"/>
                </a:solidFill>
              </a:rPr>
              <a:t>El paquete de beneficios es igual para todos.</a:t>
            </a:r>
            <a:r>
              <a:rPr lang="es-ES" sz="2000" dirty="0">
                <a:solidFill>
                  <a:srgbClr val="002060"/>
                </a:solidFill>
              </a:rPr>
              <a:t> El gasto de bolsillo (medido como porcentaje del gasto total) es uno de los más bajos de América Latina y del mundo en desarrollo. </a:t>
            </a:r>
            <a:endParaRPr lang="es-ES" sz="2000" dirty="0" smtClean="0">
              <a:solidFill>
                <a:srgbClr val="002060"/>
              </a:solidFill>
            </a:endParaRPr>
          </a:p>
          <a:p>
            <a:pPr marL="0" indent="0">
              <a:buNone/>
            </a:pPr>
            <a:r>
              <a:rPr lang="es-ES" sz="2800" dirty="0" smtClean="0">
                <a:solidFill>
                  <a:srgbClr val="002060"/>
                </a:solidFill>
              </a:rPr>
              <a:t> </a:t>
            </a:r>
          </a:p>
          <a:p>
            <a:pPr marL="0" indent="0">
              <a:buNone/>
            </a:pPr>
            <a:r>
              <a:rPr lang="es-ES" sz="2800" dirty="0"/>
              <a:t/>
            </a:r>
            <a:br>
              <a:rPr lang="es-ES" sz="2800" dirty="0"/>
            </a:br>
            <a:endParaRPr lang="es-ES" sz="2800" dirty="0" smtClean="0">
              <a:solidFill>
                <a:srgbClr val="002060"/>
              </a:solidFill>
            </a:endParaRPr>
          </a:p>
        </p:txBody>
      </p:sp>
      <p:sp>
        <p:nvSpPr>
          <p:cNvPr id="3" name="Marcador de contenido 2"/>
          <p:cNvSpPr>
            <a:spLocks noGrp="1"/>
          </p:cNvSpPr>
          <p:nvPr>
            <p:ph sz="half" idx="2"/>
          </p:nvPr>
        </p:nvSpPr>
        <p:spPr>
          <a:xfrm>
            <a:off x="4648200" y="1773238"/>
            <a:ext cx="4388296" cy="5084762"/>
          </a:xfrm>
        </p:spPr>
        <p:txBody>
          <a:bodyPr/>
          <a:lstStyle/>
          <a:p>
            <a:pPr marL="0" lvl="0" indent="0" algn="just">
              <a:buNone/>
            </a:pPr>
            <a:r>
              <a:rPr lang="es-ES" sz="2400" dirty="0">
                <a:solidFill>
                  <a:srgbClr val="002060"/>
                </a:solidFill>
              </a:rPr>
              <a:t>Octubre 4 de 2014 Estudio Tutela y el Derecho a la salud:</a:t>
            </a:r>
          </a:p>
          <a:p>
            <a:pPr marL="0" lvl="0" indent="0" algn="just">
              <a:buNone/>
            </a:pPr>
            <a:r>
              <a:rPr lang="es-ES" sz="2400" dirty="0">
                <a:solidFill>
                  <a:srgbClr val="002060"/>
                </a:solidFill>
              </a:rPr>
              <a:t>56% tutelas fueron por contenidos en el POS</a:t>
            </a:r>
            <a:r>
              <a:rPr lang="es-ES" sz="2400" dirty="0" smtClean="0">
                <a:solidFill>
                  <a:srgbClr val="002060"/>
                </a:solidFill>
              </a:rPr>
              <a:t>. Defensoría</a:t>
            </a:r>
          </a:p>
          <a:p>
            <a:pPr marL="0" lvl="0" indent="0" algn="just">
              <a:buNone/>
            </a:pPr>
            <a:endParaRPr lang="es-ES" sz="2400" dirty="0">
              <a:solidFill>
                <a:srgbClr val="002060"/>
              </a:solidFill>
            </a:endParaRPr>
          </a:p>
          <a:p>
            <a:endParaRPr lang="es-CO" sz="2400" dirty="0"/>
          </a:p>
        </p:txBody>
      </p:sp>
      <p:pic>
        <p:nvPicPr>
          <p:cNvPr id="19463" name="Picture 3"/>
          <p:cNvPicPr>
            <a:picLocks noChangeAspect="1" noChangeArrowheads="1"/>
          </p:cNvPicPr>
          <p:nvPr/>
        </p:nvPicPr>
        <p:blipFill>
          <a:blip r:embed="rId3" cstate="print"/>
          <a:srcRect/>
          <a:stretch>
            <a:fillRect/>
          </a:stretch>
        </p:blipFill>
        <p:spPr bwMode="auto">
          <a:xfrm>
            <a:off x="1" y="0"/>
            <a:ext cx="1331640" cy="1773238"/>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pic>
        <p:nvPicPr>
          <p:cNvPr id="10" name="Picture 3" descr="C:\Users\Olga lucia\Pictures\imagen cobertur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6776" y="3717032"/>
            <a:ext cx="4497224" cy="15121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Olga lucia\Pictures\imagen de tutel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6776" y="5118368"/>
            <a:ext cx="4497224" cy="17396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79613" y="188913"/>
            <a:ext cx="6696075"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1979613" y="274638"/>
            <a:ext cx="6624836" cy="1143000"/>
          </a:xfrm>
        </p:spPr>
        <p:txBody>
          <a:bodyPr/>
          <a:lstStyle/>
          <a:p>
            <a:r>
              <a:rPr lang="es-CO" sz="4000" b="1" dirty="0" smtClean="0">
                <a:solidFill>
                  <a:schemeClr val="bg1"/>
                </a:solidFill>
              </a:rPr>
              <a:t>RESULTADOS EN SALUD</a:t>
            </a:r>
          </a:p>
        </p:txBody>
      </p:sp>
      <p:sp>
        <p:nvSpPr>
          <p:cNvPr id="19462" name="8 Marcador de contenido"/>
          <p:cNvSpPr>
            <a:spLocks noGrp="1"/>
          </p:cNvSpPr>
          <p:nvPr>
            <p:ph sz="half" idx="1"/>
          </p:nvPr>
        </p:nvSpPr>
        <p:spPr>
          <a:xfrm>
            <a:off x="107504" y="1844677"/>
            <a:ext cx="4320480" cy="4810126"/>
          </a:xfrm>
          <a:noFill/>
          <a:ln>
            <a:noFill/>
          </a:ln>
        </p:spPr>
        <p:txBody>
          <a:bodyPr/>
          <a:lstStyle/>
          <a:p>
            <a:pPr marL="0" indent="0" algn="just">
              <a:buNone/>
            </a:pPr>
            <a:r>
              <a:rPr lang="es-ES" sz="2800" dirty="0" smtClean="0">
                <a:solidFill>
                  <a:srgbClr val="002060"/>
                </a:solidFill>
              </a:rPr>
              <a:t> </a:t>
            </a:r>
          </a:p>
        </p:txBody>
      </p:sp>
      <p:pic>
        <p:nvPicPr>
          <p:cNvPr id="19463" name="Picture 3"/>
          <p:cNvPicPr>
            <a:picLocks noChangeAspect="1" noChangeArrowheads="1"/>
          </p:cNvPicPr>
          <p:nvPr/>
        </p:nvPicPr>
        <p:blipFill>
          <a:blip r:embed="rId3" cstate="print"/>
          <a:srcRect/>
          <a:stretch>
            <a:fillRect/>
          </a:stretch>
        </p:blipFill>
        <p:spPr bwMode="auto">
          <a:xfrm>
            <a:off x="0" y="0"/>
            <a:ext cx="1908175" cy="1700213"/>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pic>
        <p:nvPicPr>
          <p:cNvPr id="1026" name="Picture 2" descr="C:\Users\ACESI\Downloads\20150803_085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3238"/>
            <a:ext cx="4644008" cy="5084762"/>
          </a:xfrm>
          <a:prstGeom prst="rect">
            <a:avLst/>
          </a:prstGeom>
          <a:noFill/>
          <a:extLst>
            <a:ext uri="{909E8E84-426E-40DD-AFC4-6F175D3DCCD1}">
              <a14:hiddenFill xmlns:a14="http://schemas.microsoft.com/office/drawing/2010/main">
                <a:solidFill>
                  <a:srgbClr val="FFFFFF"/>
                </a:solidFill>
              </a14:hiddenFill>
            </a:ext>
          </a:extLst>
        </p:spPr>
      </p:pic>
      <p:pic>
        <p:nvPicPr>
          <p:cNvPr id="11" name="10 Marcador de contenido"/>
          <p:cNvPicPr>
            <a:picLocks noGrp="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637088" y="1844824"/>
            <a:ext cx="4506912" cy="5013175"/>
          </a:xfrm>
          <a:prstGeom prst="rect">
            <a:avLst/>
          </a:prstGeom>
          <a:noFill/>
          <a:ln>
            <a:noFill/>
          </a:ln>
        </p:spPr>
      </p:pic>
    </p:spTree>
    <p:extLst>
      <p:ext uri="{BB962C8B-B14F-4D97-AF65-F5344CB8AC3E}">
        <p14:creationId xmlns:p14="http://schemas.microsoft.com/office/powerpoint/2010/main" val="3956774933"/>
      </p:ext>
    </p:extLst>
  </p:cSld>
  <p:clrMapOvr>
    <a:masterClrMapping/>
  </p:clrMapOvr>
  <p:transition spd="slow">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79613" y="188913"/>
            <a:ext cx="6696075"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1979613" y="274638"/>
            <a:ext cx="6624836" cy="1143000"/>
          </a:xfrm>
        </p:spPr>
        <p:txBody>
          <a:bodyPr/>
          <a:lstStyle/>
          <a:p>
            <a:r>
              <a:rPr lang="es-CO" sz="4000" b="1" dirty="0" smtClean="0">
                <a:solidFill>
                  <a:schemeClr val="bg1"/>
                </a:solidFill>
              </a:rPr>
              <a:t>RESULTADOS EN </a:t>
            </a:r>
            <a:r>
              <a:rPr lang="es-CO" sz="4000" b="1" dirty="0" smtClean="0">
                <a:solidFill>
                  <a:schemeClr val="bg1"/>
                </a:solidFill>
              </a:rPr>
              <a:t>SALUD</a:t>
            </a:r>
            <a:br>
              <a:rPr lang="es-CO" sz="4000" b="1" dirty="0" smtClean="0">
                <a:solidFill>
                  <a:schemeClr val="bg1"/>
                </a:solidFill>
              </a:rPr>
            </a:br>
            <a:r>
              <a:rPr lang="es-CO" sz="1200" b="1" dirty="0" smtClean="0">
                <a:solidFill>
                  <a:schemeClr val="bg1"/>
                </a:solidFill>
              </a:rPr>
              <a:t>Informe Banco Mundial 2014 Distribuci</a:t>
            </a:r>
            <a:r>
              <a:rPr lang="es-CO" sz="1200" b="1" dirty="0" smtClean="0">
                <a:solidFill>
                  <a:schemeClr val="bg1"/>
                </a:solidFill>
              </a:rPr>
              <a:t>ón de recursos equitativa: </a:t>
            </a:r>
            <a:r>
              <a:rPr lang="es-CO" sz="1200" b="1" dirty="0" err="1" smtClean="0">
                <a:solidFill>
                  <a:schemeClr val="bg1"/>
                </a:solidFill>
              </a:rPr>
              <a:t>Gini</a:t>
            </a:r>
            <a:endParaRPr lang="es-CO" sz="1200" b="1" dirty="0" smtClean="0">
              <a:solidFill>
                <a:schemeClr val="bg1"/>
              </a:solidFill>
            </a:endParaRPr>
          </a:p>
        </p:txBody>
      </p:sp>
      <p:sp>
        <p:nvSpPr>
          <p:cNvPr id="19462" name="8 Marcador de contenido"/>
          <p:cNvSpPr>
            <a:spLocks noGrp="1"/>
          </p:cNvSpPr>
          <p:nvPr>
            <p:ph sz="half" idx="1"/>
          </p:nvPr>
        </p:nvSpPr>
        <p:spPr>
          <a:xfrm>
            <a:off x="107504" y="1844677"/>
            <a:ext cx="4320480" cy="4810126"/>
          </a:xfrm>
          <a:noFill/>
          <a:ln>
            <a:noFill/>
          </a:ln>
        </p:spPr>
        <p:txBody>
          <a:bodyPr/>
          <a:lstStyle/>
          <a:p>
            <a:pPr marL="0" indent="0" algn="just">
              <a:buNone/>
            </a:pPr>
            <a:r>
              <a:rPr lang="es-ES" sz="2800" dirty="0" smtClean="0">
                <a:solidFill>
                  <a:srgbClr val="002060"/>
                </a:solidFill>
              </a:rPr>
              <a:t> </a:t>
            </a:r>
          </a:p>
        </p:txBody>
      </p:sp>
      <p:pic>
        <p:nvPicPr>
          <p:cNvPr id="19463" name="Picture 3"/>
          <p:cNvPicPr>
            <a:picLocks noChangeAspect="1" noChangeArrowheads="1"/>
          </p:cNvPicPr>
          <p:nvPr/>
        </p:nvPicPr>
        <p:blipFill>
          <a:blip r:embed="rId3" cstate="print"/>
          <a:srcRect/>
          <a:stretch>
            <a:fillRect/>
          </a:stretch>
        </p:blipFill>
        <p:spPr bwMode="auto">
          <a:xfrm>
            <a:off x="0" y="0"/>
            <a:ext cx="1908175" cy="1700213"/>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pic>
        <p:nvPicPr>
          <p:cNvPr id="1026" name="Picture 2" descr="C:\Users\ACESI\Downloads\20150803_0854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3238"/>
            <a:ext cx="4644008" cy="508476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788024" y="2132856"/>
            <a:ext cx="416260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549427"/>
      </p:ext>
    </p:extLst>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979713" y="91177"/>
            <a:ext cx="6984776" cy="1734477"/>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endParaRPr lang="es-CO"/>
          </a:p>
        </p:txBody>
      </p:sp>
      <p:sp>
        <p:nvSpPr>
          <p:cNvPr id="19459"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19460" name="Line 7"/>
          <p:cNvSpPr>
            <a:spLocks noChangeShapeType="1"/>
          </p:cNvSpPr>
          <p:nvPr/>
        </p:nvSpPr>
        <p:spPr bwMode="auto">
          <a:xfrm flipV="1">
            <a:off x="1979712" y="1773238"/>
            <a:ext cx="7164287" cy="52416"/>
          </a:xfrm>
          <a:prstGeom prst="line">
            <a:avLst/>
          </a:prstGeom>
          <a:noFill/>
          <a:ln w="38100">
            <a:solidFill>
              <a:srgbClr val="0099FF"/>
            </a:solidFill>
            <a:round/>
            <a:headEnd/>
            <a:tailEnd/>
          </a:ln>
        </p:spPr>
        <p:txBody>
          <a:bodyPr/>
          <a:lstStyle/>
          <a:p>
            <a:endParaRPr lang="es-CO"/>
          </a:p>
        </p:txBody>
      </p:sp>
      <p:sp>
        <p:nvSpPr>
          <p:cNvPr id="19461" name="1 Título"/>
          <p:cNvSpPr>
            <a:spLocks noGrp="1"/>
          </p:cNvSpPr>
          <p:nvPr>
            <p:ph type="title"/>
          </p:nvPr>
        </p:nvSpPr>
        <p:spPr>
          <a:xfrm>
            <a:off x="2089700" y="274638"/>
            <a:ext cx="6755924" cy="1143000"/>
          </a:xfrm>
        </p:spPr>
        <p:txBody>
          <a:bodyPr/>
          <a:lstStyle/>
          <a:p>
            <a:r>
              <a:rPr lang="es-CO" sz="3600" b="1" dirty="0" smtClean="0">
                <a:solidFill>
                  <a:schemeClr val="bg1"/>
                </a:solidFill>
              </a:rPr>
              <a:t>PERCEPCIÓN SISTEMA DE SALUD</a:t>
            </a:r>
            <a:endParaRPr lang="es-CO" sz="3600" b="1" dirty="0" smtClean="0">
              <a:solidFill>
                <a:schemeClr val="bg1"/>
              </a:solidFill>
            </a:endParaRPr>
          </a:p>
        </p:txBody>
      </p:sp>
      <p:sp>
        <p:nvSpPr>
          <p:cNvPr id="4" name="3 Marcador de contenido"/>
          <p:cNvSpPr>
            <a:spLocks noGrp="1"/>
          </p:cNvSpPr>
          <p:nvPr>
            <p:ph sz="half" idx="2"/>
          </p:nvPr>
        </p:nvSpPr>
        <p:spPr>
          <a:xfrm>
            <a:off x="251520" y="2276872"/>
            <a:ext cx="4040188" cy="4345632"/>
          </a:xfrm>
        </p:spPr>
        <p:txBody>
          <a:bodyPr/>
          <a:lstStyle/>
          <a:p>
            <a:endParaRPr lang="es-CO"/>
          </a:p>
        </p:txBody>
      </p:sp>
      <p:sp>
        <p:nvSpPr>
          <p:cNvPr id="6" name="5 Marcador de contenido"/>
          <p:cNvSpPr>
            <a:spLocks noGrp="1"/>
          </p:cNvSpPr>
          <p:nvPr>
            <p:ph sz="quarter" idx="4"/>
          </p:nvPr>
        </p:nvSpPr>
        <p:spPr>
          <a:xfrm>
            <a:off x="4645025" y="1988840"/>
            <a:ext cx="4463479" cy="4869159"/>
          </a:xfrm>
        </p:spPr>
        <p:txBody>
          <a:bodyPr/>
          <a:lstStyle/>
          <a:p>
            <a:endParaRPr lang="es-CO" dirty="0"/>
          </a:p>
        </p:txBody>
      </p:sp>
      <p:pic>
        <p:nvPicPr>
          <p:cNvPr id="19463" name="Picture 3"/>
          <p:cNvPicPr>
            <a:picLocks noChangeAspect="1" noChangeArrowheads="1"/>
          </p:cNvPicPr>
          <p:nvPr/>
        </p:nvPicPr>
        <p:blipFill>
          <a:blip r:embed="rId3" cstate="print"/>
          <a:srcRect/>
          <a:stretch>
            <a:fillRect/>
          </a:stretch>
        </p:blipFill>
        <p:spPr bwMode="auto">
          <a:xfrm>
            <a:off x="1" y="0"/>
            <a:ext cx="1331640" cy="1916832"/>
          </a:xfrm>
          <a:prstGeom prst="rect">
            <a:avLst/>
          </a:prstGeom>
          <a:noFill/>
          <a:ln w="9525">
            <a:noFill/>
            <a:miter lim="800000"/>
            <a:headEnd/>
            <a:tailEnd/>
          </a:ln>
        </p:spPr>
      </p:pic>
      <p:sp>
        <p:nvSpPr>
          <p:cNvPr id="2" name="1 Elipse"/>
          <p:cNvSpPr/>
          <p:nvPr/>
        </p:nvSpPr>
        <p:spPr bwMode="auto">
          <a:xfrm>
            <a:off x="8388424" y="6165304"/>
            <a:ext cx="914400" cy="914400"/>
          </a:xfrm>
          <a:prstGeom prst="ellipse">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20000"/>
              </a:spcBef>
              <a:spcAft>
                <a:spcPct val="0"/>
              </a:spcAft>
              <a:buClrTx/>
              <a:buSzTx/>
              <a:buFontTx/>
              <a:buNone/>
              <a:tabLst/>
            </a:pPr>
            <a:endParaRPr kumimoji="0" lang="es-ES" sz="3200" b="1" i="0" u="none" strike="noStrike" cap="none" normalizeH="0" baseline="0" smtClean="0">
              <a:ln>
                <a:noFill/>
              </a:ln>
              <a:solidFill>
                <a:schemeClr val="tx1"/>
              </a:solidFill>
              <a:effectLst/>
              <a:latin typeface="Arial" charset="0"/>
            </a:endParaRPr>
          </a:p>
        </p:txBody>
      </p:sp>
      <p:pic>
        <p:nvPicPr>
          <p:cNvPr id="2050" name="Picture 2" descr="http://3.bp.blogspot.com/-JRXcrrrjiSA/VQ7ollcIGqI/AAAAAAAAMY8/3_A59CckIbc/s1600/cap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59" y="1988840"/>
            <a:ext cx="4604559" cy="486916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988840"/>
            <a:ext cx="4572000" cy="486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7393073"/>
      </p:ext>
    </p:extLst>
  </p:cSld>
  <p:clrMapOvr>
    <a:masterClrMapping/>
  </p:clrMapOvr>
  <p:transition spd="slow">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90054" y="130175"/>
            <a:ext cx="781236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sz="2800" dirty="0" smtClean="0">
                <a:solidFill>
                  <a:schemeClr val="bg1"/>
                </a:solidFill>
              </a:rPr>
              <a:t>RIESGO FISCAL Y FINANCIERO Vs DEUDA</a:t>
            </a:r>
          </a:p>
          <a:p>
            <a:pPr algn="ctr">
              <a:spcBef>
                <a:spcPct val="20000"/>
              </a:spcBef>
            </a:pPr>
            <a:r>
              <a:rPr lang="es-CO" sz="2800" dirty="0" smtClean="0">
                <a:solidFill>
                  <a:schemeClr val="bg1"/>
                </a:solidFill>
              </a:rPr>
              <a:t>RED PÚBLICA</a:t>
            </a:r>
            <a:r>
              <a:rPr lang="es-CO" sz="2800" dirty="0" smtClean="0">
                <a:solidFill>
                  <a:schemeClr val="bg1"/>
                </a:solidFill>
              </a:rPr>
              <a:t> </a:t>
            </a:r>
            <a:endParaRPr lang="es-CO" sz="2800"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753946"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773239"/>
            <a:ext cx="4499991" cy="5105734"/>
          </a:xfrm>
        </p:spPr>
        <p:txBody>
          <a:bodyPr/>
          <a:lstStyle/>
          <a:p>
            <a:pPr marL="0" indent="0" algn="just">
              <a:buNone/>
            </a:pPr>
            <a:r>
              <a:rPr lang="es-CO" dirty="0" smtClean="0">
                <a:solidFill>
                  <a:srgbClr val="002060"/>
                </a:solidFill>
              </a:rPr>
              <a:t>«La </a:t>
            </a:r>
            <a:r>
              <a:rPr lang="es-CO" dirty="0">
                <a:solidFill>
                  <a:srgbClr val="002060"/>
                </a:solidFill>
              </a:rPr>
              <a:t>deuda de las EPS con los hospitales públicos se ha venido solventando. De hecho, de los 955 hospitales públicos que están en riesgo financiero, 321 ya salieron de la lista </a:t>
            </a:r>
            <a:r>
              <a:rPr lang="es-CO" dirty="0" smtClean="0">
                <a:solidFill>
                  <a:srgbClr val="002060"/>
                </a:solidFill>
              </a:rPr>
              <a:t>roja» </a:t>
            </a:r>
            <a:r>
              <a:rPr lang="es-CO" sz="2000" dirty="0" err="1" smtClean="0">
                <a:solidFill>
                  <a:srgbClr val="002060"/>
                </a:solidFill>
              </a:rPr>
              <a:t>Minsalud</a:t>
            </a:r>
            <a:r>
              <a:rPr lang="es-CO" dirty="0" smtClean="0">
                <a:solidFill>
                  <a:srgbClr val="002060"/>
                </a:solidFill>
              </a:rPr>
              <a:t>.</a:t>
            </a:r>
            <a:r>
              <a:rPr lang="es-CO" dirty="0" smtClean="0">
                <a:solidFill>
                  <a:srgbClr val="002060"/>
                </a:solidFill>
              </a:rPr>
              <a:t>		</a:t>
            </a:r>
          </a:p>
        </p:txBody>
      </p:sp>
      <p:pic>
        <p:nvPicPr>
          <p:cNvPr id="21511" name="Picture 3"/>
          <p:cNvPicPr>
            <a:picLocks noChangeAspect="1" noChangeArrowheads="1"/>
          </p:cNvPicPr>
          <p:nvPr/>
        </p:nvPicPr>
        <p:blipFill>
          <a:blip r:embed="rId3" cstate="print"/>
          <a:srcRect/>
          <a:stretch>
            <a:fillRect/>
          </a:stretch>
        </p:blipFill>
        <p:spPr bwMode="auto">
          <a:xfrm>
            <a:off x="1" y="0"/>
            <a:ext cx="1187624" cy="1700213"/>
          </a:xfrm>
          <a:prstGeom prst="rect">
            <a:avLst/>
          </a:prstGeom>
          <a:noFill/>
          <a:ln w="9525">
            <a:noFill/>
            <a:miter lim="800000"/>
            <a:headEnd/>
            <a:tailEnd/>
          </a:ln>
        </p:spPr>
      </p:pic>
      <p:pic>
        <p:nvPicPr>
          <p:cNvPr id="8194"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648200" y="1700213"/>
            <a:ext cx="4495800" cy="515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7225380"/>
      </p:ext>
    </p:extLst>
  </p:cSld>
  <p:clrMapOvr>
    <a:masterClrMapping/>
  </p:clrMapOvr>
  <p:transition spd="slow">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390054" y="130175"/>
            <a:ext cx="7812360" cy="1439862"/>
          </a:xfrm>
          <a:prstGeom prst="rect">
            <a:avLst/>
          </a:prstGeom>
          <a:solidFill>
            <a:srgbClr val="00CCFF"/>
          </a:solidFill>
          <a:ln w="9525">
            <a:miter lim="800000"/>
            <a:headEnd/>
            <a:tailEnd/>
          </a:ln>
          <a:scene3d>
            <a:camera prst="legacyPerspectiveBottom"/>
            <a:lightRig rig="legacyFlat3" dir="t"/>
          </a:scene3d>
          <a:sp3d extrusionH="887400" prstMaterial="legacyMatte">
            <a:bevelT w="13500" h="13500" prst="angle"/>
            <a:bevelB w="13500" h="13500" prst="angle"/>
            <a:extrusionClr>
              <a:srgbClr val="00CCFF"/>
            </a:extrusionClr>
          </a:sp3d>
        </p:spPr>
        <p:txBody>
          <a:bodyPr wrap="none" anchor="ctr">
            <a:flatTx/>
          </a:bodyPr>
          <a:lstStyle/>
          <a:p>
            <a:pPr algn="ctr">
              <a:spcBef>
                <a:spcPct val="20000"/>
              </a:spcBef>
            </a:pPr>
            <a:r>
              <a:rPr lang="es-CO" dirty="0" smtClean="0">
                <a:solidFill>
                  <a:schemeClr val="bg1"/>
                </a:solidFill>
              </a:rPr>
              <a:t>RIESGO FISCAL Y FINANCIERO</a:t>
            </a:r>
            <a:endParaRPr lang="es-CO" dirty="0">
              <a:solidFill>
                <a:schemeClr val="bg1"/>
              </a:solidFill>
            </a:endParaRPr>
          </a:p>
        </p:txBody>
      </p:sp>
      <p:sp>
        <p:nvSpPr>
          <p:cNvPr id="21507" name="Line 6"/>
          <p:cNvSpPr>
            <a:spLocks noChangeShapeType="1"/>
          </p:cNvSpPr>
          <p:nvPr/>
        </p:nvSpPr>
        <p:spPr bwMode="auto">
          <a:xfrm>
            <a:off x="2339975" y="1773238"/>
            <a:ext cx="6804025" cy="0"/>
          </a:xfrm>
          <a:prstGeom prst="line">
            <a:avLst/>
          </a:prstGeom>
          <a:noFill/>
          <a:ln w="9525">
            <a:solidFill>
              <a:srgbClr val="0099FF"/>
            </a:solidFill>
            <a:round/>
            <a:headEnd/>
            <a:tailEnd/>
          </a:ln>
        </p:spPr>
        <p:txBody>
          <a:bodyPr/>
          <a:lstStyle/>
          <a:p>
            <a:endParaRPr lang="es-CO"/>
          </a:p>
        </p:txBody>
      </p:sp>
      <p:sp>
        <p:nvSpPr>
          <p:cNvPr id="21508" name="Line 7"/>
          <p:cNvSpPr>
            <a:spLocks noChangeShapeType="1"/>
          </p:cNvSpPr>
          <p:nvPr/>
        </p:nvSpPr>
        <p:spPr bwMode="auto">
          <a:xfrm>
            <a:off x="0" y="1773238"/>
            <a:ext cx="9144000" cy="0"/>
          </a:xfrm>
          <a:prstGeom prst="line">
            <a:avLst/>
          </a:prstGeom>
          <a:noFill/>
          <a:ln w="38100">
            <a:solidFill>
              <a:srgbClr val="0099FF"/>
            </a:solidFill>
            <a:round/>
            <a:headEnd/>
            <a:tailEnd/>
          </a:ln>
        </p:spPr>
        <p:txBody>
          <a:bodyPr/>
          <a:lstStyle/>
          <a:p>
            <a:endParaRPr lang="es-CO"/>
          </a:p>
        </p:txBody>
      </p:sp>
      <p:sp>
        <p:nvSpPr>
          <p:cNvPr id="21509" name="1 Título"/>
          <p:cNvSpPr>
            <a:spLocks noGrp="1"/>
          </p:cNvSpPr>
          <p:nvPr>
            <p:ph type="title"/>
          </p:nvPr>
        </p:nvSpPr>
        <p:spPr>
          <a:xfrm>
            <a:off x="1390054" y="274638"/>
            <a:ext cx="7296746" cy="1143000"/>
          </a:xfrm>
        </p:spPr>
        <p:txBody>
          <a:bodyPr/>
          <a:lstStyle/>
          <a:p>
            <a:r>
              <a:rPr lang="es-CO" sz="5400" b="1" dirty="0" smtClean="0">
                <a:solidFill>
                  <a:schemeClr val="bg1"/>
                </a:solidFill>
              </a:rPr>
              <a:t> </a:t>
            </a:r>
            <a:endParaRPr lang="es-CO" sz="5400" b="1" dirty="0" smtClean="0">
              <a:solidFill>
                <a:schemeClr val="bg1"/>
              </a:solidFill>
            </a:endParaRPr>
          </a:p>
        </p:txBody>
      </p:sp>
      <p:sp>
        <p:nvSpPr>
          <p:cNvPr id="21510" name="8 Marcador de contenido"/>
          <p:cNvSpPr>
            <a:spLocks noGrp="1"/>
          </p:cNvSpPr>
          <p:nvPr>
            <p:ph sz="half" idx="1"/>
          </p:nvPr>
        </p:nvSpPr>
        <p:spPr>
          <a:xfrm>
            <a:off x="1" y="1921383"/>
            <a:ext cx="4499991" cy="4957589"/>
          </a:xfrm>
        </p:spPr>
        <p:txBody>
          <a:bodyPr/>
          <a:lstStyle/>
          <a:p>
            <a:pPr marL="0" indent="0" algn="just">
              <a:buNone/>
            </a:pPr>
            <a:r>
              <a:rPr lang="es-CO" dirty="0" smtClean="0">
                <a:solidFill>
                  <a:srgbClr val="002060"/>
                </a:solidFill>
              </a:rPr>
              <a:t>«La </a:t>
            </a:r>
            <a:r>
              <a:rPr lang="es-CO" dirty="0">
                <a:solidFill>
                  <a:srgbClr val="002060"/>
                </a:solidFill>
              </a:rPr>
              <a:t>deuda de las EPS con los hospitales públicos se ha venido solventando. De hecho, de los 955 hospitales públicos que están en riesgo financiero, 321 ya salieron de la lista </a:t>
            </a:r>
            <a:r>
              <a:rPr lang="es-CO" dirty="0" smtClean="0">
                <a:solidFill>
                  <a:srgbClr val="002060"/>
                </a:solidFill>
              </a:rPr>
              <a:t>roja» </a:t>
            </a:r>
            <a:r>
              <a:rPr lang="es-CO" dirty="0" err="1" smtClean="0">
                <a:solidFill>
                  <a:srgbClr val="002060"/>
                </a:solidFill>
              </a:rPr>
              <a:t>Minsalud</a:t>
            </a:r>
            <a:r>
              <a:rPr lang="es-CO" dirty="0" smtClean="0">
                <a:solidFill>
                  <a:srgbClr val="002060"/>
                </a:solidFill>
              </a:rPr>
              <a:t>.</a:t>
            </a:r>
            <a:r>
              <a:rPr lang="es-CO" dirty="0" smtClean="0">
                <a:solidFill>
                  <a:srgbClr val="002060"/>
                </a:solidFill>
              </a:rPr>
              <a:t>		</a:t>
            </a:r>
          </a:p>
        </p:txBody>
      </p:sp>
      <p:sp>
        <p:nvSpPr>
          <p:cNvPr id="2" name="1 Marcador de contenido"/>
          <p:cNvSpPr>
            <a:spLocks noGrp="1"/>
          </p:cNvSpPr>
          <p:nvPr>
            <p:ph sz="half" idx="2"/>
          </p:nvPr>
        </p:nvSpPr>
        <p:spPr>
          <a:xfrm>
            <a:off x="4648200" y="1773238"/>
            <a:ext cx="4388296" cy="5084762"/>
          </a:xfrm>
        </p:spPr>
        <p:txBody>
          <a:bodyPr/>
          <a:lstStyle/>
          <a:p>
            <a:r>
              <a:rPr lang="es-CO" dirty="0" smtClean="0">
                <a:solidFill>
                  <a:srgbClr val="002060"/>
                </a:solidFill>
              </a:rPr>
              <a:t>Oficio MSP a E.T con clasificación de alerta máxima a las ESE que estaban en riesgo.</a:t>
            </a:r>
          </a:p>
          <a:p>
            <a:endParaRPr lang="es-CO" dirty="0">
              <a:solidFill>
                <a:srgbClr val="002060"/>
              </a:solidFill>
            </a:endParaRPr>
          </a:p>
          <a:p>
            <a:pPr marL="0" indent="0">
              <a:buNone/>
            </a:pPr>
            <a:r>
              <a:rPr lang="es-CO" dirty="0" smtClean="0">
                <a:solidFill>
                  <a:srgbClr val="002060"/>
                </a:solidFill>
              </a:rPr>
              <a:t>Están o no en riesgo??</a:t>
            </a:r>
            <a:endParaRPr lang="es-CO" dirty="0">
              <a:solidFill>
                <a:srgbClr val="002060"/>
              </a:solidFill>
            </a:endParaRPr>
          </a:p>
        </p:txBody>
      </p:sp>
      <p:pic>
        <p:nvPicPr>
          <p:cNvPr id="21511" name="Picture 3"/>
          <p:cNvPicPr>
            <a:picLocks noChangeAspect="1" noChangeArrowheads="1"/>
          </p:cNvPicPr>
          <p:nvPr/>
        </p:nvPicPr>
        <p:blipFill>
          <a:blip r:embed="rId3" cstate="print"/>
          <a:srcRect/>
          <a:stretch>
            <a:fillRect/>
          </a:stretch>
        </p:blipFill>
        <p:spPr bwMode="auto">
          <a:xfrm>
            <a:off x="1" y="0"/>
            <a:ext cx="1187624" cy="1700213"/>
          </a:xfrm>
          <a:prstGeom prst="rect">
            <a:avLst/>
          </a:prstGeom>
          <a:noFill/>
          <a:ln w="9525">
            <a:noFill/>
            <a:miter lim="800000"/>
            <a:headEnd/>
            <a:tailEnd/>
          </a:ln>
        </p:spPr>
      </p:pic>
    </p:spTree>
    <p:extLst>
      <p:ext uri="{BB962C8B-B14F-4D97-AF65-F5344CB8AC3E}">
        <p14:creationId xmlns:p14="http://schemas.microsoft.com/office/powerpoint/2010/main" val="562846107"/>
      </p:ext>
    </p:extLst>
  </p:cSld>
  <p:clrMapOvr>
    <a:masterClrMapping/>
  </p:clrMapOvr>
  <p:transition spd="slow">
    <p:wedg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s-ES" sz="3200" b="1" i="0" u="none" strike="noStrike" cap="none" normalizeH="0" baseline="0" smtClean="0">
            <a:ln>
              <a:noFill/>
            </a:ln>
            <a:solidFill>
              <a:schemeClr val="tx1"/>
            </a:solidFill>
            <a:effectLst/>
            <a:latin typeface="Arial" charset="0"/>
          </a:defRPr>
        </a:defPPr>
      </a:lstStyle>
    </a:lnDef>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4756</TotalTime>
  <Words>1052</Words>
  <Application>Microsoft Office PowerPoint</Application>
  <PresentationFormat>Presentación en pantalla (4:3)</PresentationFormat>
  <Paragraphs>199</Paragraphs>
  <Slides>18</Slides>
  <Notes>18</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18</vt:i4>
      </vt:variant>
    </vt:vector>
  </HeadingPairs>
  <TitlesOfParts>
    <vt:vector size="20" baseType="lpstr">
      <vt:lpstr>Diseño predeterminado</vt:lpstr>
      <vt:lpstr>Hoja de cálculo de Microsoft Excel</vt:lpstr>
      <vt:lpstr>MITOS – REALIDADES DEL SECTOR SALUD </vt:lpstr>
      <vt:lpstr>MITOS Y REALIDADES</vt:lpstr>
      <vt:lpstr>MINSALUD Vs BANCO MUNDIAL (Sept 2014)</vt:lpstr>
      <vt:lpstr>COBERTURA Vs ACCESO</vt:lpstr>
      <vt:lpstr>RESULTADOS EN SALUD</vt:lpstr>
      <vt:lpstr>RESULTADOS EN SALUD Informe Banco Mundial 2014 Distribución de recursos equitativa: Gini</vt:lpstr>
      <vt:lpstr>PERCEPCIÓN SISTEMA DE SALUD</vt:lpstr>
      <vt:lpstr> </vt:lpstr>
      <vt:lpstr> </vt:lpstr>
      <vt:lpstr>MAYORES RECURSOS PARA EVITAR CIERRE  (SANTOS)</vt:lpstr>
      <vt:lpstr> </vt:lpstr>
      <vt:lpstr> </vt:lpstr>
      <vt:lpstr> </vt:lpstr>
      <vt:lpstr> </vt:lpstr>
      <vt:lpstr>DEUDAS DEL SECTOR</vt:lpstr>
      <vt:lpstr>¿NECESITAMOS REFORMA? ¿QUÉ HA CAMBIADO?</vt:lpstr>
      <vt:lpstr>GENERACIÓN DE CONFIANZA</vt:lpstr>
      <vt:lpstr>¡BIENVENIDOS!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PROYECTOS DE LEY MODIFICATORIOS DE LA LEY 100 DE 1993</dc:title>
  <dc:creator>usuario</dc:creator>
  <cp:lastModifiedBy>ACESI</cp:lastModifiedBy>
  <cp:revision>627</cp:revision>
  <dcterms:created xsi:type="dcterms:W3CDTF">2006-10-08T16:32:03Z</dcterms:created>
  <dcterms:modified xsi:type="dcterms:W3CDTF">2015-08-04T22:16:10Z</dcterms:modified>
</cp:coreProperties>
</file>